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4" r:id="rId4"/>
    <p:sldId id="279" r:id="rId5"/>
    <p:sldId id="275" r:id="rId6"/>
    <p:sldId id="273" r:id="rId7"/>
    <p:sldId id="267" r:id="rId8"/>
    <p:sldId id="269" r:id="rId9"/>
    <p:sldId id="276" r:id="rId10"/>
    <p:sldId id="27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793EC12-BDDA-F24C-A3D3-A960A35CDF90}">
          <p14:sldIdLst>
            <p14:sldId id="256"/>
          </p14:sldIdLst>
        </p14:section>
        <p14:section name="Introdution" id="{9B8C7C9F-9AC5-244E-AD5B-DF0DFF74703F}">
          <p14:sldIdLst>
            <p14:sldId id="257"/>
            <p14:sldId id="274"/>
            <p14:sldId id="279"/>
            <p14:sldId id="275"/>
          </p14:sldIdLst>
        </p14:section>
        <p14:section name="VLBI Observations and Results" id="{22AD891B-CBC1-4044-970C-961A30A28789}">
          <p14:sldIdLst>
            <p14:sldId id="273"/>
            <p14:sldId id="267"/>
            <p14:sldId id="269"/>
            <p14:sldId id="276"/>
            <p14:sldId id="277"/>
          </p14:sldIdLst>
        </p14:section>
        <p14:section name="Conclusion" id="{2A93DA71-9ADC-5941-8DE7-C07F952FCB27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92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178" autoAdjust="0"/>
    <p:restoredTop sz="73197" autoAdjust="0"/>
  </p:normalViewPr>
  <p:slideViewPr>
    <p:cSldViewPr>
      <p:cViewPr varScale="1">
        <p:scale>
          <a:sx n="65" d="100"/>
          <a:sy n="65" d="100"/>
        </p:scale>
        <p:origin x="224" y="1696"/>
      </p:cViewPr>
      <p:guideLst>
        <p:guide orient="horz" pos="2160"/>
        <p:guide orient="horz" pos="192"/>
        <p:guide orient="horz" pos="5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2021-F9BB-432D-A212-2F02F84028E5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A7D1-680C-47DA-98B9-12465CB3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4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7DBE9-A486-449D-BE33-F161E4FBCF0F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BCB27-A446-4242-994B-61F6F8572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228600" algn="l" defTabSz="914400" rtl="0" eaLnBrk="1" latinLnBrk="0" hangingPunct="1">
      <a:spcBef>
        <a:spcPts val="600"/>
      </a:spcBef>
      <a:buFont typeface="Arial" pitchFamily="34" charset="0"/>
      <a:buChar char="•"/>
      <a:defRPr sz="1200" i="1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sz="1200" i="1" kern="1200" baseline="0" noProof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/>
              <a:t>Onsala Space Observatory, Sweden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Jets and powerful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415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68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27913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861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879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1716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333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011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5987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Onsala</a:t>
            </a:r>
            <a:r>
              <a:rPr lang="en-US" dirty="0"/>
              <a:t> Space Observatory, Sweden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Jets and powerful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91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608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Onsala Space Observatory, Sweden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Jets and powerful winds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Onsala Space Observatory, Sweden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Jets and powerful winds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8566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Onsala Space Observatory, Sweden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Jets and powerful winds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6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/>
              <a:t>Onsala Space Observatory, Sweden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/>
              <a:t>Jets and powerful winds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1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219200"/>
            <a:ext cx="9096376" cy="2209800"/>
          </a:xfrm>
        </p:spPr>
        <p:txBody>
          <a:bodyPr>
            <a:normAutofit/>
          </a:bodyPr>
          <a:lstStyle/>
          <a:p>
            <a:r>
              <a:rPr lang="sv-SE" altLang="zh-CN" noProof="1">
                <a:solidFill>
                  <a:srgbClr val="FFFF00"/>
                </a:solidFill>
              </a:rPr>
              <a:t>Radio</a:t>
            </a:r>
            <a:r>
              <a:rPr lang="zh-CN" altLang="sv-SE" noProof="1"/>
              <a:t> </a:t>
            </a:r>
            <a:r>
              <a:rPr lang="sv-SE" altLang="zh-CN" noProof="1"/>
              <a:t>structures</a:t>
            </a:r>
            <a:r>
              <a:rPr lang="zh-CN" altLang="sv-SE" noProof="1"/>
              <a:t> </a:t>
            </a:r>
            <a:r>
              <a:rPr lang="sv-SE" altLang="zh-CN" noProof="1"/>
              <a:t>in</a:t>
            </a:r>
            <a:r>
              <a:rPr lang="en-GB" dirty="0"/>
              <a:t> radio-quiet quasars with Extremely powerful x-ray </a:t>
            </a:r>
            <a:r>
              <a:rPr lang="en-GB" dirty="0">
                <a:solidFill>
                  <a:srgbClr val="FFFF00"/>
                </a:solidFill>
              </a:rPr>
              <a:t>outflows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10010776" cy="1655762"/>
          </a:xfrm>
        </p:spPr>
        <p:txBody>
          <a:bodyPr>
            <a:normAutofit/>
          </a:bodyPr>
          <a:lstStyle/>
          <a:p>
            <a:r>
              <a:rPr lang="sv-SE" altLang="zh-CN" dirty="0">
                <a:solidFill>
                  <a:schemeClr val="tx1"/>
                </a:solidFill>
              </a:rPr>
              <a:t>Dr.</a:t>
            </a:r>
            <a:r>
              <a:rPr lang="zh-CN" altLang="sv-SE" dirty="0">
                <a:solidFill>
                  <a:schemeClr val="tx1"/>
                </a:solidFill>
              </a:rPr>
              <a:t> </a:t>
            </a:r>
            <a:r>
              <a:rPr lang="sv-SE" altLang="zh-CN" b="1" dirty="0">
                <a:solidFill>
                  <a:schemeClr val="tx1"/>
                </a:solidFill>
              </a:rPr>
              <a:t>Jun</a:t>
            </a:r>
            <a:r>
              <a:rPr lang="zh-CN" altLang="sv-SE" b="1" dirty="0">
                <a:solidFill>
                  <a:schemeClr val="tx1"/>
                </a:solidFill>
              </a:rPr>
              <a:t> </a:t>
            </a:r>
            <a:r>
              <a:rPr lang="sv-SE" altLang="zh-CN" b="1" dirty="0">
                <a:solidFill>
                  <a:schemeClr val="tx1"/>
                </a:solidFill>
              </a:rPr>
              <a:t>Yang</a:t>
            </a:r>
            <a:r>
              <a:rPr lang="sv-SE" altLang="zh-CN" dirty="0">
                <a:solidFill>
                  <a:schemeClr val="tx1"/>
                </a:solidFill>
              </a:rPr>
              <a:t>,</a:t>
            </a:r>
            <a:r>
              <a:rPr lang="zh-CN" altLang="sv-SE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Senior VLBI Support scientist</a:t>
            </a:r>
          </a:p>
          <a:p>
            <a:r>
              <a:rPr lang="en-GB" dirty="0" err="1">
                <a:solidFill>
                  <a:schemeClr val="tx1"/>
                </a:solidFill>
              </a:rPr>
              <a:t>Onsala</a:t>
            </a:r>
            <a:r>
              <a:rPr lang="en-GB" dirty="0">
                <a:solidFill>
                  <a:schemeClr val="tx1"/>
                </a:solidFill>
              </a:rPr>
              <a:t> Space Observatory, Chalmers University of technology, Sweden</a:t>
            </a:r>
          </a:p>
          <a:p>
            <a:r>
              <a:rPr lang="sv-SE" altLang="zh-CN" i="1" dirty="0">
                <a:solidFill>
                  <a:schemeClr val="tx1"/>
                </a:solidFill>
              </a:rPr>
              <a:t>The</a:t>
            </a:r>
            <a:r>
              <a:rPr lang="zh-CN" altLang="sv-SE" i="1" dirty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14</a:t>
            </a:r>
            <a:r>
              <a:rPr lang="sv-SE" altLang="zh-CN" i="1" baseline="30000" dirty="0" err="1">
                <a:solidFill>
                  <a:schemeClr val="tx1"/>
                </a:solidFill>
              </a:rPr>
              <a:t>th</a:t>
            </a:r>
            <a:r>
              <a:rPr lang="en-GB" i="1" dirty="0">
                <a:solidFill>
                  <a:schemeClr val="tx1"/>
                </a:solidFill>
              </a:rPr>
              <a:t> EVN Symposium &amp; Users Meeting</a:t>
            </a:r>
            <a:r>
              <a:rPr lang="sv-SE" altLang="zh-CN" i="1" dirty="0">
                <a:solidFill>
                  <a:schemeClr val="tx1"/>
                </a:solidFill>
              </a:rPr>
              <a:t>,</a:t>
            </a:r>
            <a:r>
              <a:rPr lang="zh-CN" altLang="sv-SE" i="1" dirty="0">
                <a:solidFill>
                  <a:schemeClr val="tx1"/>
                </a:solidFill>
              </a:rPr>
              <a:t> </a:t>
            </a:r>
            <a:r>
              <a:rPr lang="sv-SE" altLang="zh-CN" i="1" dirty="0">
                <a:solidFill>
                  <a:schemeClr val="tx1"/>
                </a:solidFill>
              </a:rPr>
              <a:t>Granada,</a:t>
            </a:r>
            <a:r>
              <a:rPr lang="zh-CN" altLang="sv-SE" i="1" dirty="0">
                <a:solidFill>
                  <a:schemeClr val="tx1"/>
                </a:solidFill>
              </a:rPr>
              <a:t> </a:t>
            </a:r>
            <a:r>
              <a:rPr lang="sv-SE" altLang="zh-CN" i="1" dirty="0">
                <a:solidFill>
                  <a:schemeClr val="tx1"/>
                </a:solidFill>
              </a:rPr>
              <a:t>2018</a:t>
            </a:r>
            <a:r>
              <a:rPr lang="zh-CN" altLang="sv-SE" i="1" dirty="0">
                <a:solidFill>
                  <a:schemeClr val="tx1"/>
                </a:solidFill>
              </a:rPr>
              <a:t> </a:t>
            </a:r>
            <a:r>
              <a:rPr lang="sv-SE" altLang="zh-CN" i="1" dirty="0" err="1">
                <a:solidFill>
                  <a:schemeClr val="tx1"/>
                </a:solidFill>
              </a:rPr>
              <a:t>Oct</a:t>
            </a:r>
            <a:r>
              <a:rPr lang="zh-CN" altLang="sv-SE" i="1" dirty="0">
                <a:solidFill>
                  <a:schemeClr val="tx1"/>
                </a:solidFill>
              </a:rPr>
              <a:t> </a:t>
            </a:r>
            <a:r>
              <a:rPr lang="sv-SE" altLang="zh-CN" i="1" dirty="0">
                <a:solidFill>
                  <a:schemeClr val="tx1"/>
                </a:solidFill>
              </a:rPr>
              <a:t>8-11</a:t>
            </a:r>
            <a:endParaRPr lang="en-GB" i="1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1567A-EA96-6540-AB10-817CDEC4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138717"/>
            <a:ext cx="1447800" cy="1619572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D5C7303-B6DE-7643-9B01-BF8F52197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56" t="-1962" r="-361" b="-1"/>
          <a:stretch/>
        </p:blipFill>
        <p:spPr>
          <a:xfrm>
            <a:off x="7391400" y="5105400"/>
            <a:ext cx="2895600" cy="1652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589F4-ED13-F641-B79F-2081B86AF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130042"/>
            <a:ext cx="2971800" cy="16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7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F92B-3ED4-0E40-8A4C-DB9773EB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VLBI Imaging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C7F12-29FC-3243-9605-8AD0F169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C365-39D4-5F4D-933F-D770D7CB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A71B-5CFD-7B47-81AE-90767AEA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10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E5551B0-32E3-4B47-8218-E197B2506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889791"/>
              </p:ext>
            </p:extLst>
          </p:nvPr>
        </p:nvGraphicFramePr>
        <p:xfrm>
          <a:off x="609600" y="1828800"/>
          <a:ext cx="11201400" cy="2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922648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521275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542788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8765979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456579880"/>
                    </a:ext>
                  </a:extLst>
                </a:gridCol>
              </a:tblGrid>
              <a:tr h="76387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Freq.</a:t>
                      </a:r>
                    </a:p>
                    <a:p>
                      <a:pPr algn="ctr"/>
                      <a:r>
                        <a:rPr lang="en-US" dirty="0"/>
                        <a:t>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 err="1"/>
                        <a:t>Scale</a:t>
                      </a:r>
                      <a:endParaRPr lang="sv-SE" altLang="zh-CN" dirty="0"/>
                    </a:p>
                    <a:p>
                      <a:pPr algn="ctr"/>
                      <a:r>
                        <a:rPr lang="sv-SE" altLang="zh-CN" dirty="0"/>
                        <a:t>(pc/mas)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sv-SE" dirty="0"/>
                        <a:t> </a:t>
                      </a:r>
                      <a:r>
                        <a:rPr lang="sv-SE" altLang="zh-CN" dirty="0"/>
                        <a:t>Max.</a:t>
                      </a:r>
                      <a:r>
                        <a:rPr lang="zh-CN" altLang="sv-SE" dirty="0"/>
                        <a:t> </a:t>
                      </a:r>
                      <a:r>
                        <a:rPr lang="en-US" dirty="0"/>
                        <a:t>Size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sv-SE" altLang="zh-CN" dirty="0"/>
                        <a:t>mas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noProof="0" dirty="0" err="1"/>
                        <a:t>Sensitivity</a:t>
                      </a:r>
                      <a:endParaRPr lang="sv-SE" altLang="zh-CN" noProof="0" dirty="0"/>
                    </a:p>
                    <a:p>
                      <a:pPr algn="ctr"/>
                      <a:r>
                        <a:rPr lang="sv-SE" altLang="zh-CN" noProof="0" dirty="0"/>
                        <a:t>(</a:t>
                      </a:r>
                      <a:r>
                        <a:rPr lang="sv-SE" altLang="zh-CN" noProof="0" dirty="0" err="1"/>
                        <a:t>mJy</a:t>
                      </a:r>
                      <a:r>
                        <a:rPr lang="sv-SE" altLang="zh-CN" noProof="0" dirty="0"/>
                        <a:t>/</a:t>
                      </a:r>
                      <a:r>
                        <a:rPr lang="sv-SE" altLang="zh-CN" noProof="0" dirty="0" err="1"/>
                        <a:t>beam</a:t>
                      </a:r>
                      <a:r>
                        <a:rPr lang="sv-SE" altLang="zh-CN" noProof="0" dirty="0"/>
                        <a:t>)</a:t>
                      </a:r>
                      <a:endParaRPr lang="sv-S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Svlbi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sv-SE" altLang="zh-CN" dirty="0" err="1"/>
                        <a:t>mJy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  <a:p>
                      <a:pPr algn="ctr"/>
                      <a:r>
                        <a:rPr lang="sv-SE" altLang="zh-CN" dirty="0"/>
                        <a:t>(</a:t>
                      </a:r>
                      <a:r>
                        <a:rPr lang="sv-SE" altLang="zh-CN" dirty="0" err="1"/>
                        <a:t>mJy</a:t>
                      </a:r>
                      <a:r>
                        <a:rPr lang="sv-SE" altLang="zh-CN" dirty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28"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IRASF1119+3257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600" dirty="0"/>
                        <a:t>(</a:t>
                      </a:r>
                      <a:r>
                        <a:rPr lang="en-US" sz="1600" dirty="0"/>
                        <a:t>J1114+3241</a:t>
                      </a:r>
                      <a:r>
                        <a:rPr lang="sv-SE" altLang="zh-CN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>
                          <a:solidFill>
                            <a:schemeClr val="bg1"/>
                          </a:solidFill>
                        </a:rPr>
                        <a:t>3.1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50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>
                          <a:solidFill>
                            <a:srgbClr val="FF0000"/>
                          </a:solidFill>
                        </a:rPr>
                        <a:t>0.007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84</a:t>
                      </a:r>
                      <a:endParaRPr lang="en-US" sz="1600" dirty="0"/>
                    </a:p>
                    <a:p>
                      <a:r>
                        <a:rPr lang="sv-SE" altLang="zh-CN" sz="1600" dirty="0"/>
                        <a:t>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0.5</a:t>
                      </a:r>
                      <a:endParaRPr lang="en-US" sz="1600" dirty="0"/>
                    </a:p>
                    <a:p>
                      <a:r>
                        <a:rPr lang="sv-SE" altLang="zh-CN" sz="1600" dirty="0"/>
                        <a:t>&lt;0.06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1.6E39</a:t>
                      </a:r>
                    </a:p>
                    <a:p>
                      <a:r>
                        <a:rPr lang="sv-SE" altLang="zh-CN" sz="1600" dirty="0"/>
                        <a:t>3.0E38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>
                          <a:solidFill>
                            <a:srgbClr val="FF0000"/>
                          </a:solidFill>
                        </a:rPr>
                        <a:t>CSO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0">
                <a:tc>
                  <a:txBody>
                    <a:bodyPr/>
                    <a:lstStyle/>
                    <a:p>
                      <a:r>
                        <a:rPr lang="en-US" sz="1600" dirty="0"/>
                        <a:t>PDS 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sv-SE" altLang="zh-CN" sz="1600" dirty="0"/>
                        <a:t>=</a:t>
                      </a:r>
                      <a:r>
                        <a:rPr lang="en-US" sz="1600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&lt;=1.4E39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>
                          <a:solidFill>
                            <a:srgbClr val="FF0000"/>
                          </a:solidFill>
                        </a:rPr>
                        <a:t>CSO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948">
                <a:tc>
                  <a:txBody>
                    <a:bodyPr/>
                    <a:lstStyle/>
                    <a:p>
                      <a:r>
                        <a:rPr lang="en-US" sz="1600" dirty="0"/>
                        <a:t>PG 1211+143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</a:t>
                      </a:r>
                    </a:p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30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0.2</a:t>
                      </a:r>
                    </a:p>
                    <a:p>
                      <a:r>
                        <a:rPr lang="sv-SE" altLang="zh-CN" sz="1600" dirty="0"/>
                        <a:t>0.03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2.5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0.</a:t>
                      </a:r>
                      <a:r>
                        <a:rPr lang="sv-SE" altLang="zh-CN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&lt;=0.6</a:t>
                      </a:r>
                    </a:p>
                    <a:p>
                      <a:r>
                        <a:rPr lang="sv-SE" altLang="zh-CN" sz="1600" dirty="0"/>
                        <a:t>&lt;=0.1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1.6E38</a:t>
                      </a:r>
                    </a:p>
                    <a:p>
                      <a:r>
                        <a:rPr lang="sv-SE" altLang="zh-CN" sz="1600" dirty="0"/>
                        <a:t>7.9E37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zh-CN" sz="1600" noProof="0" dirty="0">
                          <a:solidFill>
                            <a:srgbClr val="FF0000"/>
                          </a:solidFill>
                        </a:rPr>
                        <a:t>CSO</a:t>
                      </a:r>
                      <a:r>
                        <a:rPr lang="sv-SE" altLang="zh-CN" sz="1600" noProof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GB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6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313" y="1817687"/>
            <a:ext cx="9683536" cy="4456112"/>
          </a:xfrm>
        </p:spPr>
        <p:txBody>
          <a:bodyPr>
            <a:normAutofit/>
          </a:bodyPr>
          <a:lstStyle/>
          <a:p>
            <a:r>
              <a:rPr lang="en-GB" dirty="0"/>
              <a:t>There exists </a:t>
            </a:r>
            <a:r>
              <a:rPr lang="en-GB" dirty="0">
                <a:solidFill>
                  <a:srgbClr val="FFFF00"/>
                </a:solidFill>
              </a:rPr>
              <a:t>significant radio emission quite close (&lt;=</a:t>
            </a:r>
            <a:r>
              <a:rPr lang="en-GB" altLang="zh-CN" dirty="0">
                <a:solidFill>
                  <a:srgbClr val="FFFF00"/>
                </a:solidFill>
              </a:rPr>
              <a:t>3</a:t>
            </a:r>
            <a:r>
              <a:rPr lang="en-GB" dirty="0">
                <a:solidFill>
                  <a:srgbClr val="FFFF00"/>
                </a:solidFill>
              </a:rPr>
              <a:t>0 pc) to the</a:t>
            </a:r>
            <a:r>
              <a:rPr lang="en-GB" altLang="zh-CN" dirty="0">
                <a:solidFill>
                  <a:srgbClr val="FFFF00"/>
                </a:solidFill>
              </a:rPr>
              <a:t>se</a:t>
            </a:r>
            <a:r>
              <a:rPr lang="en-GB" dirty="0">
                <a:solidFill>
                  <a:srgbClr val="FFFF00"/>
                </a:solidFill>
              </a:rPr>
              <a:t> SBHs </a:t>
            </a:r>
            <a:r>
              <a:rPr lang="sv-SE" altLang="zh-CN" dirty="0"/>
              <a:t>at</a:t>
            </a:r>
            <a:r>
              <a:rPr lang="en-GB" dirty="0"/>
              <a:t> R</a:t>
            </a:r>
            <a:r>
              <a:rPr lang="en-GB" baseline="-25000" dirty="0"/>
              <a:t>Edd</a:t>
            </a:r>
            <a:r>
              <a:rPr lang="en-GB" dirty="0"/>
              <a:t>~1.</a:t>
            </a:r>
          </a:p>
          <a:p>
            <a:r>
              <a:rPr lang="en-GB" dirty="0"/>
              <a:t>The radio emission mainly comes from </a:t>
            </a:r>
            <a:r>
              <a:rPr lang="en-GB" dirty="0">
                <a:solidFill>
                  <a:srgbClr val="FFFF00"/>
                </a:solidFill>
              </a:rPr>
              <a:t>AGN activity instead of stellar formation activity</a:t>
            </a:r>
            <a:r>
              <a:rPr lang="en-GB" altLang="zh-CN" dirty="0">
                <a:solidFill>
                  <a:srgbClr val="FFFF00"/>
                </a:solidFill>
              </a:rPr>
              <a:t> </a:t>
            </a:r>
            <a:r>
              <a:rPr lang="en-GB" altLang="zh-CN" dirty="0"/>
              <a:t>due to the linear structure</a:t>
            </a:r>
            <a:r>
              <a:rPr lang="en-GB" dirty="0"/>
              <a:t>. </a:t>
            </a:r>
          </a:p>
          <a:p>
            <a:r>
              <a:rPr lang="en-GB" dirty="0">
                <a:solidFill>
                  <a:srgbClr val="FFFF00"/>
                </a:solidFill>
              </a:rPr>
              <a:t>No strong Doppler-beaming effect </a:t>
            </a:r>
            <a:r>
              <a:rPr lang="en-GB" dirty="0"/>
              <a:t>according to the symmetric and extended structures. </a:t>
            </a:r>
          </a:p>
          <a:p>
            <a:pPr marL="0" indent="0">
              <a:buNone/>
            </a:pPr>
            <a:r>
              <a:rPr lang="en-GB" altLang="zh-CN" dirty="0"/>
              <a:t>    Collaborators -- </a:t>
            </a:r>
            <a:r>
              <a:rPr lang="en-GB" altLang="zh-CN" dirty="0" err="1"/>
              <a:t>Zsolt</a:t>
            </a:r>
            <a:r>
              <a:rPr lang="en-GB" altLang="zh-CN" dirty="0"/>
              <a:t> </a:t>
            </a:r>
            <a:r>
              <a:rPr lang="en-GB" altLang="zh-CN" dirty="0" err="1"/>
              <a:t>Paragi</a:t>
            </a:r>
            <a:r>
              <a:rPr lang="en-GB" altLang="zh-CN" dirty="0"/>
              <a:t> (JIVE), Willem Baan (ASTRON), Tao AN (</a:t>
            </a:r>
            <a:r>
              <a:rPr lang="en-GB" altLang="zh-CN" dirty="0" err="1"/>
              <a:t>ShAO</a:t>
            </a:r>
            <a:r>
              <a:rPr lang="en-GB" altLang="zh-CN" dirty="0"/>
              <a:t>), Prashanth Mohan (</a:t>
            </a:r>
            <a:r>
              <a:rPr lang="en-GB" altLang="zh-CN" dirty="0" err="1"/>
              <a:t>ShAO</a:t>
            </a:r>
            <a:r>
              <a:rPr lang="en-GB" altLang="zh-CN" dirty="0"/>
              <a:t>) </a:t>
            </a:r>
          </a:p>
          <a:p>
            <a:pPr marL="0" indent="0">
              <a:buNone/>
            </a:pPr>
            <a:endParaRPr lang="en-GB" altLang="zh-CN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1C419-FECE-8740-A032-87018D03AB3F}"/>
              </a:ext>
            </a:extLst>
          </p:cNvPr>
          <p:cNvSpPr txBox="1"/>
          <p:nvPr/>
        </p:nvSpPr>
        <p:spPr>
          <a:xfrm>
            <a:off x="1103312" y="914400"/>
            <a:ext cx="720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Summary of the preliminary VLBI results</a:t>
            </a:r>
          </a:p>
        </p:txBody>
      </p:sp>
    </p:spTree>
    <p:extLst>
      <p:ext uri="{BB962C8B-B14F-4D97-AF65-F5344CB8AC3E}">
        <p14:creationId xmlns:p14="http://schemas.microsoft.com/office/powerpoint/2010/main" val="422364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26" y="476904"/>
            <a:ext cx="8002587" cy="1411288"/>
          </a:xfrm>
        </p:spPr>
        <p:txBody>
          <a:bodyPr>
            <a:normAutofit/>
          </a:bodyPr>
          <a:lstStyle/>
          <a:p>
            <a:r>
              <a:rPr lang="en-GB" sz="3200" dirty="0"/>
              <a:t>1. The most powerful X-ray Outflows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15" y="1553741"/>
            <a:ext cx="7619669" cy="4694658"/>
          </a:xfrm>
        </p:spPr>
        <p:txBody>
          <a:bodyPr>
            <a:noAutofit/>
          </a:bodyPr>
          <a:lstStyle/>
          <a:p>
            <a:r>
              <a:rPr lang="sv-SE" altLang="zh-CN" sz="1800" b="1" dirty="0"/>
              <a:t>X-</a:t>
            </a:r>
            <a:r>
              <a:rPr lang="sv-SE" altLang="zh-CN" sz="1800" b="1" dirty="0" err="1"/>
              <a:t>ray</a:t>
            </a:r>
            <a:r>
              <a:rPr lang="zh-CN" altLang="sv-SE" sz="1800" b="1" dirty="0"/>
              <a:t> </a:t>
            </a:r>
            <a:r>
              <a:rPr lang="sv-SE" altLang="zh-CN" sz="1800" dirty="0"/>
              <a:t>Fe</a:t>
            </a:r>
            <a:r>
              <a:rPr lang="zh-CN" altLang="sv-SE" sz="1800" dirty="0"/>
              <a:t> </a:t>
            </a:r>
            <a:r>
              <a:rPr lang="sv-SE" altLang="zh-CN" sz="1800" dirty="0"/>
              <a:t>K</a:t>
            </a:r>
            <a:r>
              <a:rPr lang="zh-CN" altLang="sv-SE" sz="1800" dirty="0"/>
              <a:t> </a:t>
            </a:r>
            <a:r>
              <a:rPr lang="en-GB" sz="1800" dirty="0"/>
              <a:t>absorption lines</a:t>
            </a:r>
            <a:r>
              <a:rPr lang="sv-SE" altLang="zh-CN" sz="1800" dirty="0"/>
              <a:t>,</a:t>
            </a:r>
            <a:r>
              <a:rPr lang="zh-CN" altLang="sv-SE" sz="1800" dirty="0"/>
              <a:t> </a:t>
            </a:r>
            <a:r>
              <a:rPr lang="sv-SE" altLang="zh-CN" sz="1800" dirty="0">
                <a:solidFill>
                  <a:srgbClr val="FFFF00"/>
                </a:solidFill>
              </a:rPr>
              <a:t>E</a:t>
            </a:r>
            <a:r>
              <a:rPr lang="sv-SE" altLang="zh-CN" sz="1800" baseline="-25000" dirty="0">
                <a:solidFill>
                  <a:srgbClr val="FFFF00"/>
                </a:solidFill>
              </a:rPr>
              <a:t>k</a:t>
            </a:r>
            <a:r>
              <a:rPr lang="zh-CN" altLang="sv-SE" sz="1800" dirty="0">
                <a:solidFill>
                  <a:srgbClr val="FFFF00"/>
                </a:solidFill>
              </a:rPr>
              <a:t> </a:t>
            </a:r>
            <a:r>
              <a:rPr lang="sv-SE" altLang="zh-CN" sz="1800" dirty="0">
                <a:solidFill>
                  <a:srgbClr val="FFFF00"/>
                </a:solidFill>
              </a:rPr>
              <a:t>~</a:t>
            </a:r>
            <a:r>
              <a:rPr lang="zh-CN" altLang="sv-SE" sz="1800" dirty="0">
                <a:solidFill>
                  <a:srgbClr val="FFFF00"/>
                </a:solidFill>
              </a:rPr>
              <a:t> </a:t>
            </a:r>
            <a:r>
              <a:rPr lang="sv-SE" altLang="zh-CN" sz="1800" dirty="0">
                <a:solidFill>
                  <a:srgbClr val="FFFF00"/>
                </a:solidFill>
              </a:rPr>
              <a:t>10%</a:t>
            </a:r>
            <a:r>
              <a:rPr lang="zh-CN" altLang="sv-SE" sz="1800" dirty="0">
                <a:solidFill>
                  <a:srgbClr val="FFFF00"/>
                </a:solidFill>
              </a:rPr>
              <a:t> </a:t>
            </a:r>
            <a:r>
              <a:rPr lang="sv-SE" altLang="zh-CN" sz="1800" dirty="0" err="1">
                <a:solidFill>
                  <a:srgbClr val="FFFF00"/>
                </a:solidFill>
              </a:rPr>
              <a:t>L</a:t>
            </a:r>
            <a:r>
              <a:rPr lang="sv-SE" altLang="zh-CN" sz="1800" baseline="-25000" dirty="0" err="1">
                <a:solidFill>
                  <a:srgbClr val="FFFF00"/>
                </a:solidFill>
              </a:rPr>
              <a:t>Edd</a:t>
            </a:r>
            <a:endParaRPr lang="en-GB" sz="1800" baseline="-25000" dirty="0">
              <a:solidFill>
                <a:srgbClr val="FFFF00"/>
              </a:solidFill>
            </a:endParaRPr>
          </a:p>
          <a:p>
            <a:pPr marL="800100" lvl="1" indent="-342900">
              <a:buSzPct val="100000"/>
              <a:buFont typeface="+mj-lt"/>
              <a:buAutoNum type="arabicParenR"/>
            </a:pPr>
            <a:r>
              <a:rPr lang="en-GB" altLang="zh-CN" sz="1600" b="1" dirty="0">
                <a:solidFill>
                  <a:srgbClr val="FFFF00"/>
                </a:solidFill>
              </a:rPr>
              <a:t>Large opening angle, ~100 degrees</a:t>
            </a:r>
            <a:r>
              <a:rPr lang="zh-CN" altLang="sv-SE" sz="1600" b="1" dirty="0">
                <a:solidFill>
                  <a:srgbClr val="FFFF00"/>
                </a:solidFill>
              </a:rPr>
              <a:t> </a:t>
            </a:r>
            <a:r>
              <a:rPr lang="sv-SE" altLang="zh-CN" sz="1600" b="1" dirty="0">
                <a:solidFill>
                  <a:srgbClr val="FFFF00"/>
                </a:solidFill>
              </a:rPr>
              <a:t>(P</a:t>
            </a:r>
            <a:r>
              <a:rPr lang="zh-CN" altLang="sv-SE" sz="1600" b="1" dirty="0">
                <a:solidFill>
                  <a:srgbClr val="FFFF00"/>
                </a:solidFill>
              </a:rPr>
              <a:t> </a:t>
            </a:r>
            <a:r>
              <a:rPr lang="sv-SE" altLang="zh-CN" sz="1600" b="1" dirty="0" err="1">
                <a:solidFill>
                  <a:srgbClr val="FFFF00"/>
                </a:solidFill>
              </a:rPr>
              <a:t>Cygni</a:t>
            </a:r>
            <a:r>
              <a:rPr lang="zh-CN" altLang="sv-SE" sz="1600" b="1" dirty="0">
                <a:solidFill>
                  <a:srgbClr val="FFFF00"/>
                </a:solidFill>
              </a:rPr>
              <a:t> </a:t>
            </a:r>
            <a:r>
              <a:rPr lang="sv-SE" altLang="zh-CN" sz="1600" b="1" dirty="0" err="1">
                <a:solidFill>
                  <a:srgbClr val="FFFF00"/>
                </a:solidFill>
              </a:rPr>
              <a:t>Profile</a:t>
            </a:r>
            <a:r>
              <a:rPr lang="sv-SE" altLang="zh-CN" sz="1600" b="1" dirty="0">
                <a:solidFill>
                  <a:srgbClr val="FFFF00"/>
                </a:solidFill>
              </a:rPr>
              <a:t>)</a:t>
            </a:r>
            <a:endParaRPr lang="en-GB" altLang="zh-CN" sz="1600" b="1" dirty="0">
              <a:solidFill>
                <a:srgbClr val="FFFF00"/>
              </a:solidFill>
            </a:endParaRPr>
          </a:p>
          <a:p>
            <a:pPr marL="800100" lvl="1" indent="-342900">
              <a:buSzPct val="100000"/>
              <a:buFont typeface="+mj-lt"/>
              <a:buAutoNum type="arabicParenR"/>
            </a:pPr>
            <a:r>
              <a:rPr lang="en-GB" sz="1600" b="1" dirty="0">
                <a:solidFill>
                  <a:srgbClr val="FFFF00"/>
                </a:solidFill>
              </a:rPr>
              <a:t>Long life, &gt;~ 1yr</a:t>
            </a:r>
          </a:p>
          <a:p>
            <a:pPr marL="800100" lvl="1" indent="-342900">
              <a:buSzPct val="100000"/>
              <a:buFont typeface="+mj-lt"/>
              <a:buAutoNum type="arabicParenR"/>
            </a:pPr>
            <a:r>
              <a:rPr lang="en-GB" altLang="zh-CN" sz="1600" dirty="0"/>
              <a:t>Mildly relativistic</a:t>
            </a:r>
            <a:r>
              <a:rPr lang="en-GB" sz="1600" dirty="0"/>
              <a:t> speed, ~0.1 c </a:t>
            </a:r>
          </a:p>
          <a:p>
            <a:pPr marL="800100" lvl="1" indent="-342900">
              <a:buSzPct val="100000"/>
              <a:buFont typeface="+mj-lt"/>
              <a:buAutoNum type="arabicParenR"/>
            </a:pPr>
            <a:r>
              <a:rPr lang="en-GB" altLang="zh-CN" sz="1600" dirty="0"/>
              <a:t>High column density, N</a:t>
            </a:r>
            <a:r>
              <a:rPr lang="en-GB" altLang="zh-CN" sz="1600" baseline="-25000" dirty="0"/>
              <a:t>H</a:t>
            </a:r>
            <a:r>
              <a:rPr lang="en-GB" altLang="zh-CN" sz="1600" dirty="0"/>
              <a:t> ~10</a:t>
            </a:r>
            <a:r>
              <a:rPr lang="en-GB" altLang="zh-CN" sz="1600" baseline="30000" dirty="0"/>
              <a:t>22</a:t>
            </a:r>
            <a:r>
              <a:rPr lang="en-GB" altLang="zh-CN" sz="1600" dirty="0"/>
              <a:t>–10</a:t>
            </a:r>
            <a:r>
              <a:rPr lang="en-GB" altLang="zh-CN" sz="1600" baseline="30000" dirty="0"/>
              <a:t>24</a:t>
            </a:r>
            <a:r>
              <a:rPr lang="en-GB" altLang="zh-CN" sz="1600" dirty="0"/>
              <a:t> cm</a:t>
            </a:r>
            <a:r>
              <a:rPr lang="en-GB" altLang="zh-CN" sz="1600" baseline="30000" dirty="0"/>
              <a:t>-2</a:t>
            </a:r>
            <a:r>
              <a:rPr lang="en-GB" sz="1600" dirty="0"/>
              <a:t> </a:t>
            </a:r>
          </a:p>
          <a:p>
            <a:pPr marL="800100" lvl="1" indent="-342900">
              <a:buSzPct val="100000"/>
              <a:buFont typeface="+mj-lt"/>
              <a:buAutoNum type="arabicParenR"/>
            </a:pPr>
            <a:r>
              <a:rPr lang="en-GB" sz="1600" dirty="0"/>
              <a:t>Highly ionized with ionization parameter log </a:t>
            </a:r>
            <a:r>
              <a:rPr lang="en-GB" sz="1600" dirty="0" err="1"/>
              <a:t>ε</a:t>
            </a:r>
            <a:r>
              <a:rPr lang="en-GB" sz="1600" dirty="0"/>
              <a:t> ~ 4-6 erg s</a:t>
            </a:r>
            <a:r>
              <a:rPr lang="en-GB" sz="1600" baseline="30000" dirty="0"/>
              <a:t>-1</a:t>
            </a:r>
            <a:r>
              <a:rPr lang="en-GB" sz="1600" dirty="0"/>
              <a:t> cm</a:t>
            </a:r>
          </a:p>
          <a:p>
            <a:pPr marL="457200" lvl="1" indent="0">
              <a:buSzPct val="100000"/>
              <a:buNone/>
            </a:pPr>
            <a:r>
              <a:rPr lang="en-GB" sz="1800" dirty="0">
                <a:solidFill>
                  <a:srgbClr val="FFFF00"/>
                </a:solidFill>
              </a:rPr>
              <a:t># </a:t>
            </a:r>
            <a:r>
              <a:rPr lang="en-GB" altLang="zh-CN" sz="1800" dirty="0">
                <a:solidFill>
                  <a:srgbClr val="FFFF00"/>
                </a:solidFill>
              </a:rPr>
              <a:t>More powerful than</a:t>
            </a:r>
            <a:r>
              <a:rPr lang="en-GB" sz="1800" dirty="0">
                <a:solidFill>
                  <a:srgbClr val="FFFF00"/>
                </a:solidFill>
              </a:rPr>
              <a:t> transient </a:t>
            </a:r>
            <a:r>
              <a:rPr lang="en-GB" altLang="zh-CN" sz="1800" dirty="0">
                <a:solidFill>
                  <a:srgbClr val="FFFF00"/>
                </a:solidFill>
              </a:rPr>
              <a:t>narrow-line </a:t>
            </a:r>
            <a:r>
              <a:rPr lang="en-GB" sz="1800" dirty="0">
                <a:solidFill>
                  <a:srgbClr val="FFFF00"/>
                </a:solidFill>
              </a:rPr>
              <a:t>UFOs </a:t>
            </a:r>
            <a:r>
              <a:rPr lang="en-GB" sz="1800" dirty="0"/>
              <a:t>(ultra fast outflows) </a:t>
            </a:r>
          </a:p>
          <a:p>
            <a:pPr marL="457200" lvl="1" indent="0">
              <a:buSzPct val="100000"/>
              <a:buNone/>
            </a:pPr>
            <a:r>
              <a:rPr lang="en-GB" sz="1800" dirty="0">
                <a:solidFill>
                  <a:srgbClr val="FFFF00"/>
                </a:solidFill>
              </a:rPr>
              <a:t># A strong independent indicator for the Eddington ratio R</a:t>
            </a:r>
            <a:r>
              <a:rPr lang="en-GB" sz="1800" baseline="-25000" dirty="0">
                <a:solidFill>
                  <a:srgbClr val="FFFF00"/>
                </a:solidFill>
              </a:rPr>
              <a:t>Edd</a:t>
            </a:r>
            <a:r>
              <a:rPr lang="en-GB" sz="1800" dirty="0">
                <a:solidFill>
                  <a:srgbClr val="FFFF00"/>
                </a:solidFill>
              </a:rPr>
              <a:t>~1 near a BH</a:t>
            </a:r>
          </a:p>
          <a:p>
            <a:r>
              <a:rPr lang="en-GB" sz="1800" dirty="0"/>
              <a:t>Playing a fundamental role </a:t>
            </a:r>
          </a:p>
          <a:p>
            <a:pPr lvl="1"/>
            <a:r>
              <a:rPr lang="en-GB" sz="1800" dirty="0"/>
              <a:t>Quenching star formation (energy-conserving outflow </a:t>
            </a:r>
            <a:r>
              <a:rPr lang="en-GB" sz="1800" dirty="0" err="1"/>
              <a:t>E</a:t>
            </a:r>
            <a:r>
              <a:rPr lang="en-GB" sz="1800" baseline="-25000" dirty="0" err="1"/>
              <a:t>k</a:t>
            </a:r>
            <a:r>
              <a:rPr lang="en-GB" sz="1800" baseline="-25000" dirty="0"/>
              <a:t>,</a:t>
            </a:r>
            <a:r>
              <a:rPr lang="en-GB" sz="1800" dirty="0"/>
              <a:t> &gt; 0.5% </a:t>
            </a:r>
            <a:r>
              <a:rPr lang="en-GB" sz="1800" dirty="0" err="1"/>
              <a:t>L</a:t>
            </a:r>
            <a:r>
              <a:rPr lang="en-GB" sz="1800" baseline="-25000" dirty="0" err="1"/>
              <a:t>Edd</a:t>
            </a:r>
            <a:r>
              <a:rPr lang="en-GB" sz="1800" dirty="0"/>
              <a:t>)</a:t>
            </a:r>
          </a:p>
          <a:p>
            <a:pPr lvl="1"/>
            <a:r>
              <a:rPr lang="en-GB" sz="1800" dirty="0">
                <a:solidFill>
                  <a:srgbClr val="FFFF00"/>
                </a:solidFill>
              </a:rPr>
              <a:t>Studying radio jets</a:t>
            </a:r>
            <a:r>
              <a:rPr lang="en-GB" altLang="zh-CN" sz="1800" dirty="0">
                <a:solidFill>
                  <a:srgbClr val="FFFF00"/>
                </a:solidFill>
              </a:rPr>
              <a:t> and un-collimated </a:t>
            </a:r>
            <a:r>
              <a:rPr lang="en-GB" sz="1800" dirty="0">
                <a:solidFill>
                  <a:srgbClr val="FFFF00"/>
                </a:solidFill>
              </a:rPr>
              <a:t>outflows at the Eddington luminosity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6324600"/>
            <a:ext cx="6783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CN" sz="1400" dirty="0" err="1"/>
              <a:t>References</a:t>
            </a:r>
            <a:r>
              <a:rPr lang="sv-SE" altLang="zh-CN" sz="1400" dirty="0"/>
              <a:t>:</a:t>
            </a:r>
            <a:r>
              <a:rPr lang="zh-CN" altLang="sv-SE" sz="1400" dirty="0"/>
              <a:t> </a:t>
            </a:r>
            <a:r>
              <a:rPr lang="sv-SE" altLang="zh-CN" sz="1400" dirty="0"/>
              <a:t>Pounds+</a:t>
            </a:r>
            <a:r>
              <a:rPr lang="zh-CN" altLang="sv-SE" sz="1400" dirty="0"/>
              <a:t> </a:t>
            </a:r>
            <a:r>
              <a:rPr lang="sv-SE" altLang="zh-CN" sz="1400" dirty="0"/>
              <a:t>2008, </a:t>
            </a:r>
            <a:r>
              <a:rPr lang="en-US" sz="1400" dirty="0" err="1"/>
              <a:t>Tombesi</a:t>
            </a:r>
            <a:r>
              <a:rPr lang="sv-SE" altLang="zh-CN" sz="1400" dirty="0"/>
              <a:t>+</a:t>
            </a:r>
            <a:r>
              <a:rPr lang="en-US" sz="1400" dirty="0"/>
              <a:t> 2015, </a:t>
            </a:r>
            <a:r>
              <a:rPr lang="en-US" sz="1400" dirty="0" err="1"/>
              <a:t>Nardini</a:t>
            </a:r>
            <a:r>
              <a:rPr lang="sv-SE" altLang="zh-CN" sz="1400" dirty="0"/>
              <a:t>+</a:t>
            </a:r>
            <a:r>
              <a:rPr lang="en-US" sz="1400" dirty="0"/>
              <a:t> 2015</a:t>
            </a:r>
            <a:r>
              <a:rPr lang="sv-SE" altLang="zh-CN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Tombesi</a:t>
            </a:r>
            <a:r>
              <a:rPr lang="en-US" sz="1400" dirty="0"/>
              <a:t> 2016</a:t>
            </a:r>
            <a:r>
              <a:rPr lang="zh-CN" altLang="sv-SE" sz="1400" dirty="0"/>
              <a:t> </a:t>
            </a:r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17ED58-5994-7743-88DA-5F819E0CEB94}"/>
              </a:ext>
            </a:extLst>
          </p:cNvPr>
          <p:cNvGrpSpPr/>
          <p:nvPr/>
        </p:nvGrpSpPr>
        <p:grpSpPr>
          <a:xfrm>
            <a:off x="8765312" y="-61220"/>
            <a:ext cx="2926274" cy="2258785"/>
            <a:chOff x="8808526" y="4675415"/>
            <a:chExt cx="2926274" cy="2258785"/>
          </a:xfrm>
        </p:grpSpPr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50A326CB-C7D4-4245-B736-C7D967207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577" r="-611"/>
            <a:stretch/>
          </p:blipFill>
          <p:spPr>
            <a:xfrm>
              <a:off x="8808526" y="4675415"/>
              <a:ext cx="2926274" cy="225878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27FF5A-1FCC-3E4B-8A90-AEFCB851F0B9}"/>
                </a:ext>
              </a:extLst>
            </p:cNvPr>
            <p:cNvSpPr txBox="1"/>
            <p:nvPr/>
          </p:nvSpPr>
          <p:spPr>
            <a:xfrm>
              <a:off x="9230879" y="4721423"/>
              <a:ext cx="1132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PDS456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A4FCE1-1D41-6347-8706-2E15A01CFB82}"/>
              </a:ext>
            </a:extLst>
          </p:cNvPr>
          <p:cNvGrpSpPr/>
          <p:nvPr/>
        </p:nvGrpSpPr>
        <p:grpSpPr>
          <a:xfrm>
            <a:off x="8809636" y="2222705"/>
            <a:ext cx="2816614" cy="2111097"/>
            <a:chOff x="8809636" y="2365869"/>
            <a:chExt cx="2816614" cy="211109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10DC6E-873E-7A40-B193-EDFD19BC0997}"/>
                </a:ext>
              </a:extLst>
            </p:cNvPr>
            <p:cNvGrpSpPr/>
            <p:nvPr/>
          </p:nvGrpSpPr>
          <p:grpSpPr>
            <a:xfrm>
              <a:off x="8809636" y="2365869"/>
              <a:ext cx="2816614" cy="2111097"/>
              <a:chOff x="8868014" y="-16066"/>
              <a:chExt cx="2816614" cy="211109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712169A-2534-4440-8713-BED6448DBE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300" r="1936" b="-1"/>
              <a:stretch/>
            </p:blipFill>
            <p:spPr>
              <a:xfrm>
                <a:off x="8868014" y="-16066"/>
                <a:ext cx="2816614" cy="211109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DD99C-B674-8E4B-9E57-18F193DA95AB}"/>
                  </a:ext>
                </a:extLst>
              </p:cNvPr>
              <p:cNvSpPr txBox="1"/>
              <p:nvPr/>
            </p:nvSpPr>
            <p:spPr>
              <a:xfrm>
                <a:off x="10276321" y="152400"/>
                <a:ext cx="13086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altLang="zh-CN" sz="1400" dirty="0">
                    <a:solidFill>
                      <a:srgbClr val="FF0000"/>
                    </a:solidFill>
                  </a:rPr>
                  <a:t>PG</a:t>
                </a:r>
                <a:r>
                  <a:rPr lang="zh-CN" altLang="sv-SE" sz="1400" dirty="0">
                    <a:solidFill>
                      <a:srgbClr val="FF0000"/>
                    </a:solidFill>
                  </a:rPr>
                  <a:t> </a:t>
                </a:r>
                <a:r>
                  <a:rPr lang="sv-SE" altLang="zh-CN" sz="1400" dirty="0">
                    <a:solidFill>
                      <a:srgbClr val="FF0000"/>
                    </a:solidFill>
                  </a:rPr>
                  <a:t>1211+143</a:t>
                </a:r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4D573E-70F0-BD4F-8CFF-697391C6C852}"/>
                </a:ext>
              </a:extLst>
            </p:cNvPr>
            <p:cNvSpPr txBox="1"/>
            <p:nvPr/>
          </p:nvSpPr>
          <p:spPr>
            <a:xfrm>
              <a:off x="9197446" y="3855147"/>
              <a:ext cx="16748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zh-CN" sz="1400" dirty="0">
                  <a:solidFill>
                    <a:schemeClr val="bg1"/>
                  </a:solidFill>
                </a:rPr>
                <a:t>P </a:t>
              </a:r>
              <a:r>
                <a:rPr lang="en-GB" altLang="zh-CN" sz="1400" dirty="0" err="1">
                  <a:solidFill>
                    <a:schemeClr val="bg1"/>
                  </a:solidFill>
                </a:rPr>
                <a:t>Cygni</a:t>
              </a:r>
              <a:r>
                <a:rPr lang="en-GB" altLang="zh-CN" sz="1400" dirty="0">
                  <a:solidFill>
                    <a:schemeClr val="bg1"/>
                  </a:solidFill>
                </a:rPr>
                <a:t> profile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7FFF46-E05C-4545-B27A-2CB8F4502537}"/>
              </a:ext>
            </a:extLst>
          </p:cNvPr>
          <p:cNvGrpSpPr/>
          <p:nvPr/>
        </p:nvGrpSpPr>
        <p:grpSpPr>
          <a:xfrm>
            <a:off x="8809636" y="4323432"/>
            <a:ext cx="2942986" cy="2483287"/>
            <a:chOff x="8717280" y="381000"/>
            <a:chExt cx="3159241" cy="22098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A19C7A-6F9B-8146-AC95-EB0B593B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17280" y="381000"/>
              <a:ext cx="3093720" cy="2209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89A7F2-0E64-EF41-B3E4-60426427C4C1}"/>
                </a:ext>
              </a:extLst>
            </p:cNvPr>
            <p:cNvSpPr txBox="1"/>
            <p:nvPr/>
          </p:nvSpPr>
          <p:spPr>
            <a:xfrm>
              <a:off x="9168983" y="2032155"/>
              <a:ext cx="16514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00"/>
                  </a:solidFill>
                </a:rPr>
                <a:t>IRAS F1119+3257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4426AC-4D26-4341-8D20-2286CD9548DD}"/>
                </a:ext>
              </a:extLst>
            </p:cNvPr>
            <p:cNvSpPr txBox="1"/>
            <p:nvPr/>
          </p:nvSpPr>
          <p:spPr>
            <a:xfrm>
              <a:off x="10134600" y="468868"/>
              <a:ext cx="1741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altLang="zh-CN" sz="1600" dirty="0" err="1">
                  <a:solidFill>
                    <a:schemeClr val="bg1"/>
                  </a:solidFill>
                </a:rPr>
                <a:t>Tombesi</a:t>
              </a:r>
              <a:r>
                <a:rPr lang="sv-SE" altLang="zh-CN" sz="1600" dirty="0">
                  <a:solidFill>
                    <a:schemeClr val="bg1"/>
                  </a:solidFill>
                </a:rPr>
                <a:t>+</a:t>
              </a:r>
              <a:r>
                <a:rPr lang="zh-CN" altLang="sv-SE" sz="1600" dirty="0">
                  <a:solidFill>
                    <a:schemeClr val="bg1"/>
                  </a:solidFill>
                </a:rPr>
                <a:t> </a:t>
              </a:r>
              <a:r>
                <a:rPr lang="sv-SE" altLang="zh-CN" sz="1600" dirty="0">
                  <a:solidFill>
                    <a:schemeClr val="bg1"/>
                  </a:solidFill>
                </a:rPr>
                <a:t>2017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24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BFE2-6B84-FB44-8DCC-681693B9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2. Sciences behind Radio counterparts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EA66-8529-1149-8613-F4AF4B2C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706296"/>
            <a:ext cx="9049722" cy="41031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altLang="zh-CN" dirty="0"/>
              <a:t>Only 3 </a:t>
            </a:r>
            <a:r>
              <a:rPr lang="en-GB" dirty="0"/>
              <a:t>sources </a:t>
            </a:r>
            <a:r>
              <a:rPr lang="en-GB" altLang="zh-CN" dirty="0"/>
              <a:t>with</a:t>
            </a:r>
            <a:r>
              <a:rPr lang="en-GB" dirty="0"/>
              <a:t> the</a:t>
            </a:r>
            <a:r>
              <a:rPr lang="en-GB" altLang="zh-CN" dirty="0"/>
              <a:t> powerful X-ray </a:t>
            </a:r>
            <a:r>
              <a:rPr lang="en-GB" dirty="0"/>
              <a:t>outflows: </a:t>
            </a:r>
          </a:p>
          <a:p>
            <a:pPr marL="0" indent="0">
              <a:buNone/>
            </a:pPr>
            <a:r>
              <a:rPr lang="en-GB" b="1" dirty="0"/>
              <a:t>---- PDS 456, IRAS F1119+3257, PG</a:t>
            </a:r>
            <a:r>
              <a:rPr lang="en-GB" altLang="zh-CN" b="1" dirty="0"/>
              <a:t> </a:t>
            </a:r>
            <a:r>
              <a:rPr lang="en-GB" b="1" dirty="0"/>
              <a:t>1211+143</a:t>
            </a:r>
          </a:p>
          <a:p>
            <a:pPr marL="0" indent="0">
              <a:buNone/>
            </a:pPr>
            <a:r>
              <a:rPr lang="en-GB" dirty="0"/>
              <a:t>Optically luminous AGN with a positional error of </a:t>
            </a:r>
            <a:r>
              <a:rPr lang="en-GB" dirty="0">
                <a:solidFill>
                  <a:srgbClr val="FFFF00"/>
                </a:solidFill>
              </a:rPr>
              <a:t>~0.04 mas (GAIA DR2).</a:t>
            </a:r>
          </a:p>
          <a:p>
            <a:r>
              <a:rPr lang="en-GB" altLang="zh-CN" dirty="0">
                <a:solidFill>
                  <a:srgbClr val="FFFF00"/>
                </a:solidFill>
              </a:rPr>
              <a:t>Not radio quiescent at </a:t>
            </a:r>
            <a:r>
              <a:rPr lang="en-GB" altLang="zh-CN" dirty="0" err="1">
                <a:solidFill>
                  <a:srgbClr val="FFFF00"/>
                </a:solidFill>
              </a:rPr>
              <a:t>R</a:t>
            </a:r>
            <a:r>
              <a:rPr lang="en-GB" altLang="zh-CN" baseline="-25000" dirty="0" err="1">
                <a:solidFill>
                  <a:srgbClr val="FFFF00"/>
                </a:solidFill>
              </a:rPr>
              <a:t>Edd</a:t>
            </a:r>
            <a:r>
              <a:rPr lang="en-GB" altLang="zh-CN" dirty="0">
                <a:solidFill>
                  <a:srgbClr val="FFFF00"/>
                </a:solidFill>
              </a:rPr>
              <a:t>=</a:t>
            </a:r>
            <a:r>
              <a:rPr lang="en-GB" altLang="zh-CN" dirty="0" err="1">
                <a:solidFill>
                  <a:srgbClr val="FFFF00"/>
                </a:solidFill>
              </a:rPr>
              <a:t>L</a:t>
            </a:r>
            <a:r>
              <a:rPr lang="en-GB" altLang="zh-CN" baseline="-25000" dirty="0" err="1">
                <a:solidFill>
                  <a:srgbClr val="FFFF00"/>
                </a:solidFill>
              </a:rPr>
              <a:t>bol</a:t>
            </a:r>
            <a:r>
              <a:rPr lang="en-GB" altLang="zh-CN" dirty="0">
                <a:solidFill>
                  <a:srgbClr val="FFFF00"/>
                </a:solidFill>
              </a:rPr>
              <a:t>/</a:t>
            </a:r>
            <a:r>
              <a:rPr lang="en-GB" altLang="zh-CN" dirty="0" err="1">
                <a:solidFill>
                  <a:srgbClr val="FFFF00"/>
                </a:solidFill>
              </a:rPr>
              <a:t>L</a:t>
            </a:r>
            <a:r>
              <a:rPr lang="en-GB" altLang="zh-CN" baseline="-25000" dirty="0" err="1">
                <a:solidFill>
                  <a:srgbClr val="FFFF00"/>
                </a:solidFill>
              </a:rPr>
              <a:t>Edd</a:t>
            </a:r>
            <a:r>
              <a:rPr lang="en-GB" altLang="zh-CN" dirty="0">
                <a:solidFill>
                  <a:srgbClr val="FFFF00"/>
                </a:solidFill>
              </a:rPr>
              <a:t>~ 1</a:t>
            </a:r>
          </a:p>
          <a:p>
            <a:pPr lvl="1"/>
            <a:r>
              <a:rPr lang="en-GB" altLang="zh-CN" dirty="0">
                <a:solidFill>
                  <a:srgbClr val="FFFF00"/>
                </a:solidFill>
              </a:rPr>
              <a:t>VLA detection fraction: 100%</a:t>
            </a:r>
          </a:p>
          <a:p>
            <a:pPr lvl="1"/>
            <a:r>
              <a:rPr lang="en-GB" altLang="zh-CN" dirty="0">
                <a:solidFill>
                  <a:srgbClr val="FFFF00"/>
                </a:solidFill>
              </a:rPr>
              <a:t>VLA flux &gt; 1 </a:t>
            </a:r>
            <a:r>
              <a:rPr lang="en-GB" altLang="zh-CN" dirty="0" err="1">
                <a:solidFill>
                  <a:srgbClr val="FFFF00"/>
                </a:solidFill>
              </a:rPr>
              <a:t>mJy</a:t>
            </a:r>
            <a:r>
              <a:rPr lang="en-GB" altLang="zh-CN" dirty="0">
                <a:solidFill>
                  <a:srgbClr val="FFFF00"/>
                </a:solidFill>
              </a:rPr>
              <a:t> at 1.4 GHz</a:t>
            </a:r>
          </a:p>
          <a:p>
            <a:r>
              <a:rPr lang="en-GB" altLang="zh-CN" dirty="0"/>
              <a:t>VLA: Unresolved (size &lt;1 kpc) </a:t>
            </a:r>
          </a:p>
          <a:p>
            <a:r>
              <a:rPr lang="en-GB" altLang="zh-CN" dirty="0"/>
              <a:t>Optically thin radio spectra</a:t>
            </a:r>
            <a:r>
              <a:rPr lang="zh-CN" altLang="sv-SE" dirty="0"/>
              <a:t> </a:t>
            </a:r>
            <a:endParaRPr lang="en-GB" altLang="zh-CN" dirty="0"/>
          </a:p>
          <a:p>
            <a:pPr marL="0" indent="0">
              <a:buNone/>
            </a:pPr>
            <a:endParaRPr lang="en-GB" altLang="zh-CN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EBD113-F3EF-2C4E-889E-89F6F0AC0F2E}"/>
              </a:ext>
            </a:extLst>
          </p:cNvPr>
          <p:cNvGrpSpPr/>
          <p:nvPr/>
        </p:nvGrpSpPr>
        <p:grpSpPr>
          <a:xfrm>
            <a:off x="8230394" y="3475252"/>
            <a:ext cx="3581400" cy="2807458"/>
            <a:chOff x="8708678" y="2895600"/>
            <a:chExt cx="3102322" cy="27255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041878-6996-B749-81DF-5C09413E7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69" t="5540" r="11916" b="19653"/>
            <a:stretch/>
          </p:blipFill>
          <p:spPr>
            <a:xfrm>
              <a:off x="8708678" y="2917275"/>
              <a:ext cx="3102322" cy="27038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360AA-A062-4C45-A9C8-59A9BF0DCF47}"/>
                </a:ext>
              </a:extLst>
            </p:cNvPr>
            <p:cNvSpPr txBox="1"/>
            <p:nvPr/>
          </p:nvSpPr>
          <p:spPr>
            <a:xfrm>
              <a:off x="9073400" y="2895600"/>
              <a:ext cx="23728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0000"/>
                  </a:solidFill>
                </a:rPr>
                <a:t>Radiatively driven outflows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Matzeu+2017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PDS 456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0F1DC50-871C-9941-B07D-CC188EE9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8" y="1828800"/>
            <a:ext cx="2819400" cy="4366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299390-32E4-354A-87BF-5204F4162F39}"/>
              </a:ext>
            </a:extLst>
          </p:cNvPr>
          <p:cNvSpPr txBox="1"/>
          <p:nvPr/>
        </p:nvSpPr>
        <p:spPr>
          <a:xfrm>
            <a:off x="1486694" y="628271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 </a:t>
            </a:r>
            <a:r>
              <a:rPr lang="en-GB" dirty="0" err="1"/>
              <a:t>Cygni</a:t>
            </a:r>
            <a:r>
              <a:rPr lang="en-GB" dirty="0"/>
              <a:t> profile =&gt; Evidence for wide-angle outflows</a:t>
            </a:r>
          </a:p>
        </p:txBody>
      </p:sp>
    </p:spTree>
    <p:extLst>
      <p:ext uri="{BB962C8B-B14F-4D97-AF65-F5344CB8AC3E}">
        <p14:creationId xmlns:p14="http://schemas.microsoft.com/office/powerpoint/2010/main" val="66001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E7707-9EC7-154F-847E-F0CBA7E5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FB4BB-1067-DC4E-874A-635266F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CC3F5-45A0-3D4D-AD89-E87F65DD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591F2-A7ED-7848-A0C0-E608FA1D3530}"/>
              </a:ext>
            </a:extLst>
          </p:cNvPr>
          <p:cNvSpPr txBox="1"/>
          <p:nvPr/>
        </p:nvSpPr>
        <p:spPr>
          <a:xfrm>
            <a:off x="1141410" y="381000"/>
            <a:ext cx="102885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3200" b="1" dirty="0"/>
              <a:t>Radio sources at </a:t>
            </a:r>
            <a:r>
              <a:rPr lang="en-GB" sz="3200" b="1" dirty="0"/>
              <a:t>R</a:t>
            </a:r>
            <a:r>
              <a:rPr lang="en-GB" sz="3200" b="1" baseline="-25000" dirty="0"/>
              <a:t>Edd</a:t>
            </a:r>
            <a:r>
              <a:rPr lang="en-GB" altLang="zh-CN" sz="3200" b="1" dirty="0"/>
              <a:t>≳</a:t>
            </a:r>
            <a:r>
              <a:rPr lang="en-GB" sz="3200" b="1" dirty="0"/>
              <a:t>1 </a:t>
            </a:r>
            <a:endParaRPr lang="en-GB" altLang="zh-CN" sz="3200" b="1" dirty="0"/>
          </a:p>
          <a:p>
            <a:endParaRPr lang="en-GB" dirty="0"/>
          </a:p>
          <a:p>
            <a:r>
              <a:rPr lang="en-GB" sz="2800" b="1" dirty="0"/>
              <a:t># </a:t>
            </a:r>
            <a:r>
              <a:rPr lang="en-GB" altLang="zh-CN" sz="2800" b="1" dirty="0"/>
              <a:t>Massive and s</a:t>
            </a:r>
            <a:r>
              <a:rPr lang="en-GB" sz="2800" b="1" dirty="0"/>
              <a:t>upermassive BHs</a:t>
            </a:r>
            <a:r>
              <a:rPr lang="en-GB" altLang="zh-CN" sz="2800" b="1" dirty="0"/>
              <a:t> in AGNs</a:t>
            </a:r>
            <a:endParaRPr lang="en-GB" sz="2800" b="1" dirty="0"/>
          </a:p>
          <a:p>
            <a:r>
              <a:rPr lang="en-US" sz="2000" dirty="0"/>
              <a:t>(</a:t>
            </a:r>
            <a:r>
              <a:rPr lang="sv-SE" altLang="zh-CN" sz="2000" dirty="0"/>
              <a:t>1)</a:t>
            </a:r>
            <a:r>
              <a:rPr lang="en-US" sz="2000" dirty="0"/>
              <a:t> Nearby Low-mass BHs with R</a:t>
            </a:r>
            <a:r>
              <a:rPr lang="en-US" sz="2000" baseline="-25000" dirty="0"/>
              <a:t>Edd</a:t>
            </a:r>
            <a:r>
              <a:rPr lang="en-US" sz="2000" dirty="0"/>
              <a:t>~1 and mass &lt;10</a:t>
            </a:r>
            <a:r>
              <a:rPr lang="en-US" sz="2000" baseline="30000" dirty="0"/>
              <a:t>7 </a:t>
            </a:r>
            <a:r>
              <a:rPr lang="en-US" sz="2000" dirty="0" err="1"/>
              <a:t>M</a:t>
            </a:r>
            <a:r>
              <a:rPr lang="en-US" sz="2000" baseline="-25000" dirty="0" err="1"/>
              <a:t>sun</a:t>
            </a:r>
            <a:endParaRPr lang="en-US" sz="2000" baseline="-25000" dirty="0"/>
          </a:p>
          <a:p>
            <a:r>
              <a:rPr lang="en-US" sz="2000" dirty="0"/>
              <a:t>     -- </a:t>
            </a:r>
            <a:r>
              <a:rPr lang="en-GB" altLang="zh-CN" sz="2000" dirty="0"/>
              <a:t>Very radio quiet.  </a:t>
            </a:r>
            <a:r>
              <a:rPr lang="en-US" sz="2000" dirty="0"/>
              <a:t>5% VLA detection in 19 sources </a:t>
            </a:r>
            <a:r>
              <a:rPr lang="en-US" altLang="zh-CN" sz="2000" dirty="0"/>
              <a:t>(Greene et al. 2006).</a:t>
            </a:r>
            <a:endParaRPr lang="en-US" sz="2000" dirty="0"/>
          </a:p>
          <a:p>
            <a:endParaRPr lang="en-US" sz="2000" dirty="0"/>
          </a:p>
          <a:p>
            <a:r>
              <a:rPr lang="en-GB" sz="2000" dirty="0"/>
              <a:t>(</a:t>
            </a:r>
            <a:r>
              <a:rPr lang="en-GB" altLang="zh-CN" sz="2000" dirty="0"/>
              <a:t>2)</a:t>
            </a:r>
            <a:r>
              <a:rPr lang="en-GB" sz="2000" dirty="0"/>
              <a:t> Tidal disruption events (TDEs) </a:t>
            </a:r>
          </a:p>
          <a:p>
            <a:r>
              <a:rPr lang="en-GB" sz="2000" dirty="0"/>
              <a:t>     -- Only the TDE in Arp 299B shows a collimated</a:t>
            </a:r>
            <a:r>
              <a:rPr lang="en-GB" altLang="zh-CN" sz="2000" dirty="0"/>
              <a:t> and mildly relativistic</a:t>
            </a:r>
            <a:r>
              <a:rPr lang="en-GB" sz="2000" dirty="0"/>
              <a:t> jet  (</a:t>
            </a:r>
            <a:r>
              <a:rPr lang="en-GB" sz="2000" dirty="0" err="1"/>
              <a:t>Martila</a:t>
            </a:r>
            <a:r>
              <a:rPr lang="en-GB" sz="2000" dirty="0"/>
              <a:t> et al. 2018).</a:t>
            </a:r>
          </a:p>
          <a:p>
            <a:r>
              <a:rPr lang="en-US" sz="2000" dirty="0"/>
              <a:t>  </a:t>
            </a:r>
            <a:endParaRPr lang="en-US" dirty="0"/>
          </a:p>
          <a:p>
            <a:endParaRPr lang="en-US" dirty="0"/>
          </a:p>
          <a:p>
            <a:r>
              <a:rPr lang="en-US" sz="2800" b="1" dirty="0"/>
              <a:t># Stellar-mass BHs</a:t>
            </a:r>
          </a:p>
          <a:p>
            <a:r>
              <a:rPr lang="en-US" dirty="0"/>
              <a:t>(1) Ultra luminous X-ray (ULX) sources in nearby galaxies</a:t>
            </a:r>
          </a:p>
          <a:p>
            <a:r>
              <a:rPr lang="en-US" dirty="0"/>
              <a:t>    No VLBI detections of compact radio cores (Yang et al. 2015)</a:t>
            </a:r>
          </a:p>
          <a:p>
            <a:endParaRPr lang="en-US" dirty="0"/>
          </a:p>
          <a:p>
            <a:r>
              <a:rPr lang="en-US" dirty="0"/>
              <a:t>(2) Black hole binaries in the Milky Way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FF00"/>
                </a:solidFill>
              </a:rPr>
              <a:t>Quenched, (≳ 100x weaker), at the high-soft state (e.g. Fender et al. 2004).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9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B4FD3F9-6230-5946-B758-4FF7AEDD9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85490"/>
              </p:ext>
            </p:extLst>
          </p:nvPr>
        </p:nvGraphicFramePr>
        <p:xfrm>
          <a:off x="837271" y="3810000"/>
          <a:ext cx="10858498" cy="250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5827790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6675111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7096246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492206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67904698"/>
                    </a:ext>
                  </a:extLst>
                </a:gridCol>
                <a:gridCol w="1146668">
                  <a:extLst>
                    <a:ext uri="{9D8B030D-6E8A-4147-A177-3AD203B41FA5}">
                      <a16:colId xmlns:a16="http://schemas.microsoft.com/office/drawing/2014/main" val="2794034919"/>
                    </a:ext>
                  </a:extLst>
                </a:gridCol>
                <a:gridCol w="1596530">
                  <a:extLst>
                    <a:ext uri="{9D8B030D-6E8A-4147-A177-3AD203B41FA5}">
                      <a16:colId xmlns:a16="http://schemas.microsoft.com/office/drawing/2014/main" val="2356791769"/>
                    </a:ext>
                  </a:extLst>
                </a:gridCol>
              </a:tblGrid>
              <a:tr h="7702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Sourcei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 err="1"/>
                        <a:t>L</a:t>
                      </a:r>
                      <a:r>
                        <a:rPr lang="sv-SE" altLang="zh-CN" baseline="-25000" dirty="0" err="1"/>
                        <a:t>bol</a:t>
                      </a:r>
                      <a:endParaRPr lang="sv-SE" altLang="zh-CN" baseline="-25000" dirty="0"/>
                    </a:p>
                    <a:p>
                      <a:pPr algn="ctr"/>
                      <a:r>
                        <a:rPr lang="sv-SE" altLang="zh-CN" dirty="0"/>
                        <a:t>(</a:t>
                      </a:r>
                      <a:r>
                        <a:rPr lang="sv-SE" altLang="zh-CN" dirty="0" err="1"/>
                        <a:t>L</a:t>
                      </a:r>
                      <a:r>
                        <a:rPr lang="sv-SE" altLang="zh-CN" baseline="-25000" dirty="0" err="1"/>
                        <a:t>Edd</a:t>
                      </a:r>
                      <a:r>
                        <a:rPr lang="sv-SE" altLang="zh-CN" baseline="0" dirty="0"/>
                        <a:t>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err="1"/>
                        <a:t>M</a:t>
                      </a:r>
                      <a:r>
                        <a:rPr lang="sv-SE" altLang="zh-CN" baseline="-25000" err="1"/>
                        <a:t>bh</a:t>
                      </a:r>
                      <a:endParaRPr lang="sv-SE" altLang="zh-CN" baseline="-25000"/>
                    </a:p>
                    <a:p>
                      <a:pPr algn="ctr"/>
                      <a:r>
                        <a:rPr lang="sv-SE" altLang="zh-CN" baseline="0"/>
                        <a:t>(</a:t>
                      </a:r>
                      <a:r>
                        <a:rPr lang="sv-SE" altLang="zh-CN" baseline="0" err="1"/>
                        <a:t>M</a:t>
                      </a:r>
                      <a:r>
                        <a:rPr lang="sv-SE" altLang="zh-CN" baseline="-25000" err="1"/>
                        <a:t>sun</a:t>
                      </a:r>
                      <a:r>
                        <a:rPr lang="sv-SE" altLang="zh-CN" baseline="0"/>
                        <a:t>)</a:t>
                      </a:r>
                      <a:endParaRPr lang="en-US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/>
                        <a:t>Log(</a:t>
                      </a:r>
                      <a:r>
                        <a:rPr lang="en-US" dirty="0"/>
                        <a:t>L</a:t>
                      </a:r>
                      <a:r>
                        <a:rPr lang="sv-SE" altLang="zh-CN" baseline="-25000" dirty="0"/>
                        <a:t>bol</a:t>
                      </a:r>
                      <a:r>
                        <a:rPr lang="sv-SE" altLang="zh-CN" dirty="0"/>
                        <a:t>)</a:t>
                      </a:r>
                    </a:p>
                    <a:p>
                      <a:pPr algn="ctr"/>
                      <a:r>
                        <a:rPr lang="sv-SE" altLang="zh-CN" dirty="0"/>
                        <a:t>(</a:t>
                      </a:r>
                      <a:r>
                        <a:rPr lang="sv-SE" altLang="zh-CN" dirty="0" err="1"/>
                        <a:t>erg</a:t>
                      </a:r>
                      <a:r>
                        <a:rPr lang="sv-SE" altLang="zh-CN" dirty="0"/>
                        <a:t>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/>
                        <a:t>S</a:t>
                      </a:r>
                      <a:r>
                        <a:rPr lang="sv-SE" altLang="zh-CN" baseline="-25000" dirty="0"/>
                        <a:t>VLA21cm</a:t>
                      </a:r>
                    </a:p>
                    <a:p>
                      <a:pPr algn="ctr"/>
                      <a:r>
                        <a:rPr lang="sv-SE" altLang="zh-CN" baseline="0" dirty="0"/>
                        <a:t>(</a:t>
                      </a:r>
                      <a:r>
                        <a:rPr lang="sv-SE" altLang="zh-CN" baseline="0" dirty="0" err="1"/>
                        <a:t>mJy</a:t>
                      </a:r>
                      <a:r>
                        <a:rPr lang="sv-SE" altLang="zh-CN" baseline="0" dirty="0"/>
                        <a:t>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aseline="0" dirty="0"/>
                        <a:t>L</a:t>
                      </a:r>
                      <a:r>
                        <a:rPr lang="sv-SE" baseline="-25000" dirty="0"/>
                        <a:t>R</a:t>
                      </a:r>
                    </a:p>
                    <a:p>
                      <a:pPr algn="ctr"/>
                      <a:r>
                        <a:rPr lang="sv-SE" baseline="0" dirty="0"/>
                        <a:t>(</a:t>
                      </a:r>
                      <a:r>
                        <a:rPr lang="sv-SE" baseline="0" dirty="0" err="1"/>
                        <a:t>erg</a:t>
                      </a:r>
                      <a:r>
                        <a:rPr lang="sv-SE" baseline="0" dirty="0"/>
                        <a:t>/s)</a:t>
                      </a:r>
                      <a:endParaRPr lang="sv-S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baseline="0" dirty="0"/>
                        <a:t>E</a:t>
                      </a:r>
                      <a:r>
                        <a:rPr lang="sv-SE" baseline="-25000" dirty="0"/>
                        <a:t>x-</a:t>
                      </a:r>
                      <a:r>
                        <a:rPr lang="sv-SE" baseline="-25000" dirty="0" err="1"/>
                        <a:t>wind</a:t>
                      </a:r>
                      <a:endParaRPr lang="sv-SE" baseline="-25000" dirty="0"/>
                    </a:p>
                    <a:p>
                      <a:pPr algn="ctr"/>
                      <a:r>
                        <a:rPr lang="sv-SE" baseline="0" dirty="0"/>
                        <a:t>(</a:t>
                      </a:r>
                      <a:r>
                        <a:rPr lang="sv-SE" baseline="0" dirty="0" err="1"/>
                        <a:t>erg</a:t>
                      </a:r>
                      <a:r>
                        <a:rPr lang="sv-SE" baseline="0" dirty="0"/>
                        <a:t>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baseline="-25000" dirty="0" err="1"/>
                        <a:t>References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36"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IRASF1119+3257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600" dirty="0"/>
                        <a:t>(</a:t>
                      </a:r>
                      <a:r>
                        <a:rPr lang="en-US" sz="1600" dirty="0"/>
                        <a:t>J1114+3241</a:t>
                      </a:r>
                      <a:r>
                        <a:rPr lang="sv-SE" altLang="zh-CN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~5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1.6E7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>
                          <a:solidFill>
                            <a:schemeClr val="bg1"/>
                          </a:solidFill>
                        </a:rPr>
                        <a:t>46.2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1.5E41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2.0E45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 err="1">
                          <a:solidFill>
                            <a:schemeClr val="bg1"/>
                          </a:solidFill>
                        </a:rPr>
                        <a:t>Tombesi</a:t>
                      </a:r>
                      <a:r>
                        <a:rPr lang="sv-SE" altLang="zh-CN" sz="1600" dirty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zh-CN" altLang="sv-SE" sz="16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altLang="zh-CN" sz="1600" dirty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PDS 456</a:t>
                      </a:r>
                    </a:p>
                    <a:p>
                      <a:pPr algn="ctr"/>
                      <a:r>
                        <a:rPr lang="sv-SE" altLang="zh-CN" sz="1600" dirty="0"/>
                        <a:t>(J1728-1415)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/>
                        <a:t>~1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1.0E9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47.0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3.0E40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2.0E46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 err="1"/>
                        <a:t>Nardini</a:t>
                      </a:r>
                      <a:r>
                        <a:rPr lang="sv-SE" altLang="zh-CN" sz="1600" dirty="0"/>
                        <a:t>+</a:t>
                      </a:r>
                      <a:r>
                        <a:rPr lang="zh-CN" altLang="sv-SE" sz="1600" dirty="0"/>
                        <a:t> </a:t>
                      </a:r>
                      <a:r>
                        <a:rPr lang="sv-SE" altLang="zh-CN" sz="1600" dirty="0"/>
                        <a:t>2015</a:t>
                      </a:r>
                    </a:p>
                    <a:p>
                      <a:pPr algn="ctr"/>
                      <a:r>
                        <a:rPr lang="sv-SE" sz="1600" dirty="0" err="1"/>
                        <a:t>Matzeu</a:t>
                      </a:r>
                      <a:r>
                        <a:rPr lang="sv-SE" sz="1600" dirty="0"/>
                        <a:t>+ 2017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PG 1211+143</a:t>
                      </a:r>
                    </a:p>
                    <a:p>
                      <a:pPr algn="ctr"/>
                      <a:r>
                        <a:rPr lang="sv-SE" altLang="zh-CN" sz="1600" dirty="0"/>
                        <a:t>(J121417+140313)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</a:t>
                      </a:r>
                      <a:r>
                        <a:rPr lang="sv-SE" altLang="zh-CN" sz="1600" dirty="0"/>
                        <a:t>0</a:t>
                      </a:r>
                      <a:r>
                        <a:rPr lang="en-US" sz="1600" dirty="0"/>
                        <a:t>8</a:t>
                      </a:r>
                      <a:r>
                        <a:rPr lang="sv-SE" altLang="zh-CN" sz="1600" dirty="0"/>
                        <a:t>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~4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1.0E7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45.7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/>
                        <a:t>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4.6E38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1.3E45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sz="1600" dirty="0" err="1"/>
                        <a:t>Lobban</a:t>
                      </a:r>
                      <a:r>
                        <a:rPr lang="sv-SE" altLang="zh-CN" sz="1600" dirty="0"/>
                        <a:t>+</a:t>
                      </a:r>
                      <a:r>
                        <a:rPr lang="zh-CN" altLang="sv-SE" sz="1600" dirty="0"/>
                        <a:t> </a:t>
                      </a:r>
                      <a:r>
                        <a:rPr lang="sv-SE" altLang="zh-CN" sz="1600" dirty="0"/>
                        <a:t>2018</a:t>
                      </a:r>
                    </a:p>
                    <a:p>
                      <a:pPr algn="ctr"/>
                      <a:r>
                        <a:rPr lang="sv-SE" altLang="zh-CN" sz="1600" dirty="0"/>
                        <a:t>Danehkar+2018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9BBB-D020-734E-B2BC-58BA59568D55}"/>
              </a:ext>
            </a:extLst>
          </p:cNvPr>
          <p:cNvSpPr txBox="1"/>
          <p:nvPr/>
        </p:nvSpPr>
        <p:spPr>
          <a:xfrm>
            <a:off x="837271" y="3200400"/>
            <a:ext cx="998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Summary of the three radio-quiet sources with the extremely powerful winds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49501-3EA2-1E46-AB96-6AD8310E2E8D}"/>
              </a:ext>
            </a:extLst>
          </p:cNvPr>
          <p:cNvSpPr txBox="1"/>
          <p:nvPr/>
        </p:nvSpPr>
        <p:spPr>
          <a:xfrm>
            <a:off x="837270" y="762000"/>
            <a:ext cx="103641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More specific goals </a:t>
            </a:r>
            <a:r>
              <a:rPr lang="en-GB" sz="2400" dirty="0"/>
              <a:t>for VLBI observations</a:t>
            </a:r>
          </a:p>
          <a:p>
            <a:pPr marL="342900" indent="-342900">
              <a:buAutoNum type="alphaLcParenBoth"/>
            </a:pPr>
            <a:r>
              <a:rPr lang="en-GB" sz="2000" dirty="0">
                <a:solidFill>
                  <a:srgbClr val="FFFF00"/>
                </a:solidFill>
              </a:rPr>
              <a:t>Is there radio emission</a:t>
            </a:r>
            <a:r>
              <a:rPr lang="zh-CN" altLang="sv-SE" sz="2000" dirty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at the pc scale resulted from BHs </a:t>
            </a:r>
            <a:r>
              <a:rPr lang="sv-SE" sz="2000" dirty="0">
                <a:solidFill>
                  <a:srgbClr val="FFFF00"/>
                </a:solidFill>
              </a:rPr>
              <a:t>at</a:t>
            </a: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err="1">
                <a:solidFill>
                  <a:srgbClr val="FFFF00"/>
                </a:solidFill>
              </a:rPr>
              <a:t>R</a:t>
            </a:r>
            <a:r>
              <a:rPr lang="en-GB" sz="2000" baseline="-25000" dirty="0" err="1">
                <a:solidFill>
                  <a:srgbClr val="FFFF00"/>
                </a:solidFill>
              </a:rPr>
              <a:t>Edd</a:t>
            </a:r>
            <a:r>
              <a:rPr lang="sv-SE" altLang="zh-CN" sz="2000" dirty="0">
                <a:solidFill>
                  <a:srgbClr val="FFFF00"/>
                </a:solidFill>
              </a:rPr>
              <a:t>~</a:t>
            </a:r>
            <a:r>
              <a:rPr lang="en-GB" altLang="zh-CN" sz="2000" dirty="0">
                <a:solidFill>
                  <a:srgbClr val="FFFF00"/>
                </a:solidFill>
              </a:rPr>
              <a:t>1?</a:t>
            </a:r>
            <a:endParaRPr lang="en-GB" sz="2000" dirty="0">
              <a:solidFill>
                <a:srgbClr val="FFFF00"/>
              </a:solidFill>
            </a:endParaRPr>
          </a:p>
          <a:p>
            <a:r>
              <a:rPr lang="en-GB" sz="2000" dirty="0"/>
              <a:t>     # Searching for radio components near the GAIA position.</a:t>
            </a:r>
          </a:p>
          <a:p>
            <a:r>
              <a:rPr lang="en-GB" sz="2000" dirty="0"/>
              <a:t>     # Identifying radio cores via spectral index and proper motion measurements.  </a:t>
            </a:r>
          </a:p>
          <a:p>
            <a:r>
              <a:rPr lang="en-GB" sz="2000" dirty="0">
                <a:solidFill>
                  <a:srgbClr val="FFFF00"/>
                </a:solidFill>
              </a:rPr>
              <a:t>(b) Are they powered by these wide-aperture X-ray outflows via internal shocks?</a:t>
            </a:r>
          </a:p>
          <a:p>
            <a:r>
              <a:rPr lang="en-GB" sz="2000" dirty="0"/>
              <a:t>     # Requesting deep VLBI images to measure the opening angle of jets/outflows. </a:t>
            </a:r>
          </a:p>
        </p:txBody>
      </p:sp>
    </p:spTree>
    <p:extLst>
      <p:ext uri="{BB962C8B-B14F-4D97-AF65-F5344CB8AC3E}">
        <p14:creationId xmlns:p14="http://schemas.microsoft.com/office/powerpoint/2010/main" val="111364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VLBI imaging results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72558"/>
              </p:ext>
            </p:extLst>
          </p:nvPr>
        </p:nvGraphicFramePr>
        <p:xfrm>
          <a:off x="1020741" y="2189733"/>
          <a:ext cx="10147341" cy="368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59">
                  <a:extLst>
                    <a:ext uri="{9D8B030D-6E8A-4147-A177-3AD203B41FA5}">
                      <a16:colId xmlns:a16="http://schemas.microsoft.com/office/drawing/2014/main" val="3746456205"/>
                    </a:ext>
                  </a:extLst>
                </a:gridCol>
                <a:gridCol w="1240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134">
                  <a:extLst>
                    <a:ext uri="{9D8B030D-6E8A-4147-A177-3AD203B41FA5}">
                      <a16:colId xmlns:a16="http://schemas.microsoft.com/office/drawing/2014/main" val="3854278804"/>
                    </a:ext>
                  </a:extLst>
                </a:gridCol>
                <a:gridCol w="2154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109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/>
                        <a:t>Project</a:t>
                      </a:r>
                    </a:p>
                    <a:p>
                      <a:pPr algn="ctr"/>
                      <a:r>
                        <a:rPr lang="sv-SE" altLang="zh-CN" dirty="0" err="1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Freq.</a:t>
                      </a:r>
                    </a:p>
                    <a:p>
                      <a:pPr algn="ctr"/>
                      <a:r>
                        <a:rPr lang="en-US" dirty="0"/>
                        <a:t>(GHz)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altLang="zh-CN" dirty="0"/>
                        <a:t>Valid</a:t>
                      </a:r>
                      <a:r>
                        <a:rPr lang="zh-CN" altLang="sv-SE" dirty="0"/>
                        <a:t> </a:t>
                      </a:r>
                      <a:r>
                        <a:rPr lang="en-US" dirty="0"/>
                        <a:t>B</a:t>
                      </a:r>
                      <a:r>
                        <a:rPr lang="sv-SE" altLang="zh-CN" dirty="0"/>
                        <a:t>W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Mbps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  <a:p>
                      <a:pPr algn="ctr"/>
                      <a:r>
                        <a:rPr lang="en-US" dirty="0"/>
                        <a:t>(hour)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63">
                <a:tc>
                  <a:txBody>
                    <a:bodyPr/>
                    <a:lstStyle/>
                    <a:p>
                      <a:r>
                        <a:rPr lang="sv-SE" altLang="zh-CN" sz="1600" dirty="0"/>
                        <a:t>IRASF1119+3257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600" dirty="0"/>
                        <a:t>(</a:t>
                      </a:r>
                      <a:r>
                        <a:rPr lang="en-US" sz="1600" dirty="0"/>
                        <a:t>J1114+3241</a:t>
                      </a:r>
                      <a:r>
                        <a:rPr lang="sv-SE" altLang="zh-CN" sz="160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EVN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altLang="zh-CN" sz="1600" dirty="0">
                          <a:solidFill>
                            <a:srgbClr val="FFC000"/>
                          </a:solidFill>
                        </a:rPr>
                        <a:t>EY024B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  <a:p>
                      <a:r>
                        <a:rPr lang="sv-SE" altLang="zh-CN" sz="1600" dirty="0">
                          <a:solidFill>
                            <a:schemeClr val="bg1"/>
                          </a:solidFill>
                        </a:rPr>
                        <a:t>RSY04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768 </a:t>
                      </a:r>
                    </a:p>
                    <a:p>
                      <a:r>
                        <a:rPr lang="sv-SE" altLang="zh-CN" sz="1600" dirty="0"/>
                        <a:t>1536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4.0</a:t>
                      </a:r>
                    </a:p>
                    <a:p>
                      <a:r>
                        <a:rPr lang="sv-SE" altLang="zh-CN" sz="1600" dirty="0"/>
                        <a:t>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2016 Mar 08</a:t>
                      </a:r>
                    </a:p>
                    <a:p>
                      <a:r>
                        <a:rPr lang="sv-SE" altLang="zh-CN" sz="1600" dirty="0"/>
                        <a:t>2016</a:t>
                      </a:r>
                      <a:r>
                        <a:rPr lang="zh-CN" altLang="sv-SE" sz="1600" dirty="0"/>
                        <a:t> </a:t>
                      </a:r>
                      <a:r>
                        <a:rPr lang="sv-SE" altLang="zh-CN" sz="1600" dirty="0"/>
                        <a:t>Nov</a:t>
                      </a:r>
                      <a:r>
                        <a:rPr lang="zh-CN" altLang="sv-SE" sz="1600" dirty="0"/>
                        <a:t> </a:t>
                      </a:r>
                      <a:r>
                        <a:rPr lang="sv-SE" altLang="zh-CN" sz="1600" dirty="0"/>
                        <a:t>16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257">
                <a:tc>
                  <a:txBody>
                    <a:bodyPr/>
                    <a:lstStyle/>
                    <a:p>
                      <a:r>
                        <a:rPr lang="en-US" sz="1600"/>
                        <a:t>PDS 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rPr>
                        <a:t>EY027*</a:t>
                      </a:r>
                    </a:p>
                    <a:p>
                      <a:r>
                        <a:rPr lang="en-US" sz="1600" dirty="0"/>
                        <a:t>EY024A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</a:t>
                      </a:r>
                    </a:p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768</a:t>
                      </a:r>
                    </a:p>
                    <a:p>
                      <a:r>
                        <a:rPr lang="en-US" sz="1600" dirty="0"/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2018 Mar 28</a:t>
                      </a:r>
                    </a:p>
                    <a:p>
                      <a:r>
                        <a:rPr lang="en-US" sz="1600" dirty="0"/>
                        <a:t>2016 Feb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6825">
                <a:tc>
                  <a:txBody>
                    <a:bodyPr/>
                    <a:lstStyle/>
                    <a:p>
                      <a:r>
                        <a:rPr lang="en-US" sz="1600"/>
                        <a:t>PG 1211+143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VLBA</a:t>
                      </a:r>
                    </a:p>
                    <a:p>
                      <a:r>
                        <a:rPr lang="en-US" sz="1600" dirty="0"/>
                        <a:t>VLBA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BS128</a:t>
                      </a:r>
                    </a:p>
                    <a:p>
                      <a:r>
                        <a:rPr lang="en-US" sz="1600" dirty="0"/>
                        <a:t>BA114B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1.7</a:t>
                      </a:r>
                    </a:p>
                    <a:p>
                      <a:r>
                        <a:rPr lang="en-US" sz="16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256</a:t>
                      </a:r>
                    </a:p>
                    <a:p>
                      <a:r>
                        <a:rPr lang="en-US" sz="1600" dirty="0"/>
                        <a:t>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1.8</a:t>
                      </a:r>
                    </a:p>
                    <a:p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2003 Jul 12</a:t>
                      </a:r>
                    </a:p>
                    <a:p>
                      <a:r>
                        <a:rPr lang="en-US" sz="1600" dirty="0"/>
                        <a:t>2015 Aug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792395-70D7-464F-A6EA-C5047A7DDA2C}"/>
              </a:ext>
            </a:extLst>
          </p:cNvPr>
          <p:cNvSpPr txBox="1"/>
          <p:nvPr/>
        </p:nvSpPr>
        <p:spPr>
          <a:xfrm>
            <a:off x="1000703" y="1776262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 of the used VLBI experiments and their basic information </a:t>
            </a:r>
          </a:p>
        </p:txBody>
      </p:sp>
    </p:spTree>
    <p:extLst>
      <p:ext uri="{BB962C8B-B14F-4D97-AF65-F5344CB8AC3E}">
        <p14:creationId xmlns:p14="http://schemas.microsoft.com/office/powerpoint/2010/main" val="386605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0" y="2743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VLBA at 2.3 GHz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BDC4B-0CE9-9D42-812F-CFB0921BE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8686800" cy="630298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60FEC-8B12-2046-9C77-CB6A3D27ECFB}"/>
              </a:ext>
            </a:extLst>
          </p:cNvPr>
          <p:cNvSpPr txBox="1"/>
          <p:nvPr/>
        </p:nvSpPr>
        <p:spPr>
          <a:xfrm>
            <a:off x="793173" y="218059"/>
            <a:ext cx="2057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b="1" dirty="0"/>
              <a:t>1.7 GHz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FF00"/>
                </a:solidFill>
              </a:rPr>
              <a:t># 4 hour </a:t>
            </a:r>
          </a:p>
          <a:p>
            <a:r>
              <a:rPr lang="en-GB" sz="2000" dirty="0"/>
              <a:t># EVN telescopes: </a:t>
            </a:r>
          </a:p>
          <a:p>
            <a:r>
              <a:rPr lang="en-GB" sz="2000" dirty="0" err="1">
                <a:solidFill>
                  <a:srgbClr val="FFFF00"/>
                </a:solidFill>
              </a:rPr>
              <a:t>Ef</a:t>
            </a:r>
            <a:r>
              <a:rPr lang="en-GB" sz="2000" dirty="0">
                <a:solidFill>
                  <a:srgbClr val="FFFF00"/>
                </a:solidFill>
              </a:rPr>
              <a:t>, Jb1, Ro, T6, Sr</a:t>
            </a:r>
          </a:p>
          <a:p>
            <a:r>
              <a:rPr lang="en-GB" sz="2000" dirty="0" err="1"/>
              <a:t>Hh</a:t>
            </a:r>
            <a:r>
              <a:rPr lang="en-GB" sz="2000" dirty="0"/>
              <a:t>, </a:t>
            </a:r>
            <a:r>
              <a:rPr lang="en-GB" sz="2000" dirty="0" err="1"/>
              <a:t>Sv</a:t>
            </a:r>
            <a:r>
              <a:rPr lang="en-GB" sz="2000" dirty="0"/>
              <a:t>, </a:t>
            </a:r>
            <a:r>
              <a:rPr lang="en-GB" sz="2000" dirty="0" err="1"/>
              <a:t>Zc</a:t>
            </a:r>
            <a:r>
              <a:rPr lang="en-GB" sz="2000" dirty="0"/>
              <a:t>, </a:t>
            </a:r>
            <a:r>
              <a:rPr lang="en-GB" sz="2000" dirty="0" err="1"/>
              <a:t>Tr</a:t>
            </a:r>
            <a:r>
              <a:rPr lang="en-GB" sz="2000" dirty="0"/>
              <a:t>, Ur, O8, Mc, </a:t>
            </a:r>
            <a:r>
              <a:rPr lang="en-GB" sz="2000" dirty="0" err="1"/>
              <a:t>Wb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Flux ratio</a:t>
            </a:r>
          </a:p>
          <a:p>
            <a:r>
              <a:rPr lang="en-GB" sz="2000" dirty="0" err="1"/>
              <a:t>S</a:t>
            </a:r>
            <a:r>
              <a:rPr lang="en-GB" sz="2000" baseline="-25000" dirty="0" err="1"/>
              <a:t>rec</a:t>
            </a:r>
            <a:r>
              <a:rPr lang="en-GB" sz="2000" dirty="0"/>
              <a:t>/S</a:t>
            </a:r>
            <a:r>
              <a:rPr lang="en-GB" sz="2000" baseline="-25000" dirty="0"/>
              <a:t>app</a:t>
            </a:r>
            <a:r>
              <a:rPr lang="en-GB" sz="2000" dirty="0"/>
              <a:t> ~ 350</a:t>
            </a:r>
          </a:p>
          <a:p>
            <a:endParaRPr lang="en-GB" sz="2000" dirty="0"/>
          </a:p>
          <a:p>
            <a:r>
              <a:rPr lang="en-GB" sz="2000" dirty="0"/>
              <a:t>C</a:t>
            </a:r>
            <a:r>
              <a:rPr lang="en-GB" altLang="zh-CN" sz="2000" dirty="0"/>
              <a:t>onstraint on</a:t>
            </a:r>
          </a:p>
          <a:p>
            <a:r>
              <a:rPr lang="en-GB" altLang="zh-CN" sz="2000" dirty="0"/>
              <a:t>β</a:t>
            </a:r>
            <a:r>
              <a:rPr lang="zh-CN" altLang="sv-SE" sz="2000" dirty="0"/>
              <a:t> </a:t>
            </a:r>
            <a:r>
              <a:rPr lang="en-GB" altLang="zh-CN" sz="2000" dirty="0" err="1"/>
              <a:t>cosθ</a:t>
            </a:r>
            <a:r>
              <a:rPr lang="en-GB" altLang="zh-CN" sz="2000" dirty="0"/>
              <a:t> ~ 0.6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Opening angle</a:t>
            </a:r>
          </a:p>
          <a:p>
            <a:r>
              <a:rPr lang="en-GB" sz="2000" dirty="0"/>
              <a:t>~60 </a:t>
            </a:r>
            <a:r>
              <a:rPr lang="en-GB" sz="2000" dirty="0" err="1"/>
              <a:t>deg</a:t>
            </a:r>
            <a:endParaRPr lang="en-GB" sz="1600" dirty="0"/>
          </a:p>
          <a:p>
            <a:r>
              <a:rPr lang="sv-SE" altLang="zh-CN" sz="2400" dirty="0">
                <a:solidFill>
                  <a:srgbClr val="FFFF00"/>
                </a:solidFill>
              </a:rPr>
              <a:t>S</a:t>
            </a:r>
            <a:r>
              <a:rPr lang="en-US" altLang="zh-CN" sz="2400" dirty="0">
                <a:solidFill>
                  <a:srgbClr val="FFFF00"/>
                </a:solidFill>
              </a:rPr>
              <a:t>winging jet</a:t>
            </a:r>
            <a:r>
              <a:rPr lang="sv-SE" altLang="zh-CN" sz="2400" dirty="0">
                <a:solidFill>
                  <a:srgbClr val="FFFF00"/>
                </a:solidFill>
              </a:rPr>
              <a:t>?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EFD0291-C77E-5A47-9A44-71BCA83BA779}"/>
              </a:ext>
            </a:extLst>
          </p:cNvPr>
          <p:cNvSpPr/>
          <p:nvPr/>
        </p:nvSpPr>
        <p:spPr>
          <a:xfrm>
            <a:off x="4914900" y="1676400"/>
            <a:ext cx="990600" cy="10668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568F3-C4A9-4C4A-9FB7-8E1F413E7B7A}"/>
              </a:ext>
            </a:extLst>
          </p:cNvPr>
          <p:cNvSpPr txBox="1"/>
          <p:nvPr/>
        </p:nvSpPr>
        <p:spPr>
          <a:xfrm>
            <a:off x="3955473" y="175297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Receding</a:t>
            </a:r>
          </a:p>
          <a:p>
            <a:r>
              <a:rPr lang="en-GB" dirty="0">
                <a:solidFill>
                  <a:srgbClr val="FFFF00"/>
                </a:solidFill>
              </a:rPr>
              <a:t>Jet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E9ABB-E595-2447-8CEC-E75D725CC9C1}"/>
              </a:ext>
            </a:extLst>
          </p:cNvPr>
          <p:cNvSpPr txBox="1"/>
          <p:nvPr/>
        </p:nvSpPr>
        <p:spPr>
          <a:xfrm>
            <a:off x="4197927" y="3401941"/>
            <a:ext cx="113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Gaia DR2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36EC3-E725-624F-8134-5A87C8C327AA}"/>
              </a:ext>
            </a:extLst>
          </p:cNvPr>
          <p:cNvSpPr txBox="1"/>
          <p:nvPr/>
        </p:nvSpPr>
        <p:spPr>
          <a:xfrm>
            <a:off x="5334000" y="4648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Approaching</a:t>
            </a:r>
          </a:p>
          <a:p>
            <a:r>
              <a:rPr lang="en-GB" dirty="0">
                <a:solidFill>
                  <a:srgbClr val="FFFF00"/>
                </a:solidFill>
              </a:rPr>
              <a:t>jet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02753-D6CA-6F4B-AF89-C7F9E61B245C}"/>
              </a:ext>
            </a:extLst>
          </p:cNvPr>
          <p:cNvSpPr txBox="1"/>
          <p:nvPr/>
        </p:nvSpPr>
        <p:spPr>
          <a:xfrm>
            <a:off x="8077200" y="154260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Core</a:t>
            </a:r>
            <a:r>
              <a:rPr lang="en-GB" i="1" dirty="0">
                <a:solidFill>
                  <a:srgbClr val="FFFF00"/>
                </a:solidFill>
              </a:rPr>
              <a:t>/Gaia</a:t>
            </a:r>
            <a:r>
              <a:rPr lang="en-GB" dirty="0">
                <a:solidFill>
                  <a:srgbClr val="FFFF00"/>
                </a:solidFill>
              </a:rPr>
              <a:t> DR2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FD66FC-7888-304B-A478-E398914F55F1}"/>
              </a:ext>
            </a:extLst>
          </p:cNvPr>
          <p:cNvCxnSpPr>
            <a:cxnSpLocks/>
          </p:cNvCxnSpPr>
          <p:nvPr/>
        </p:nvCxnSpPr>
        <p:spPr>
          <a:xfrm>
            <a:off x="8549986" y="2020297"/>
            <a:ext cx="304800" cy="379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0A0670B-0B6E-1A4C-A472-81D6C240C3A1}"/>
              </a:ext>
            </a:extLst>
          </p:cNvPr>
          <p:cNvSpPr txBox="1"/>
          <p:nvPr/>
        </p:nvSpPr>
        <p:spPr>
          <a:xfrm>
            <a:off x="8229600" y="541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</a:t>
            </a:r>
            <a:r>
              <a:rPr lang="en-GB" dirty="0" err="1"/>
              <a:t>rms</a:t>
            </a:r>
            <a:r>
              <a:rPr lang="en-GB" dirty="0"/>
              <a:t>: 0.02 </a:t>
            </a:r>
            <a:r>
              <a:rPr lang="en-GB" dirty="0" err="1"/>
              <a:t>mJy</a:t>
            </a:r>
            <a:r>
              <a:rPr lang="en-GB" dirty="0"/>
              <a:t>/beam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FCB5B-4750-494D-AB54-A636FB6624CE}"/>
              </a:ext>
            </a:extLst>
          </p:cNvPr>
          <p:cNvSpPr txBox="1"/>
          <p:nvPr/>
        </p:nvSpPr>
        <p:spPr>
          <a:xfrm>
            <a:off x="3581400" y="5513942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Image </a:t>
            </a:r>
            <a:r>
              <a:rPr lang="en-GB" dirty="0" err="1"/>
              <a:t>rms</a:t>
            </a:r>
            <a:r>
              <a:rPr lang="en-GB" dirty="0">
                <a:solidFill>
                  <a:srgbClr val="FFC000"/>
                </a:solidFill>
              </a:rPr>
              <a:t>: </a:t>
            </a:r>
            <a:r>
              <a:rPr lang="en-GB" dirty="0">
                <a:solidFill>
                  <a:srgbClr val="FFFF00"/>
                </a:solidFill>
              </a:rPr>
              <a:t>0.007 </a:t>
            </a:r>
            <a:r>
              <a:rPr lang="en-GB" dirty="0" err="1">
                <a:solidFill>
                  <a:srgbClr val="FFFF00"/>
                </a:solidFill>
              </a:rPr>
              <a:t>mJy</a:t>
            </a:r>
            <a:r>
              <a:rPr lang="en-GB" dirty="0">
                <a:solidFill>
                  <a:srgbClr val="FFFF00"/>
                </a:solidFill>
              </a:rPr>
              <a:t>/beam</a:t>
            </a:r>
          </a:p>
        </p:txBody>
      </p:sp>
    </p:spTree>
    <p:extLst>
      <p:ext uri="{BB962C8B-B14F-4D97-AF65-F5344CB8AC3E}">
        <p14:creationId xmlns:p14="http://schemas.microsoft.com/office/powerpoint/2010/main" val="297398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EB60C2-771C-224C-8F7F-AD052E82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1"/>
            <a:ext cx="9982200" cy="4772366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4A3AC-33A3-D944-AC63-B625D180294D}"/>
              </a:ext>
            </a:extLst>
          </p:cNvPr>
          <p:cNvSpPr txBox="1"/>
          <p:nvPr/>
        </p:nvSpPr>
        <p:spPr>
          <a:xfrm>
            <a:off x="1143000" y="228600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Faint and extended central components C1 and C2</a:t>
            </a:r>
            <a:r>
              <a:rPr lang="sv-SE" altLang="zh-CN" sz="2800" dirty="0"/>
              <a:t>,</a:t>
            </a:r>
            <a:r>
              <a:rPr lang="zh-CN" altLang="sv-SE" sz="2800" dirty="0"/>
              <a:t> </a:t>
            </a:r>
            <a:r>
              <a:rPr lang="sv-SE" altLang="zh-CN" sz="2800" dirty="0"/>
              <a:t>T</a:t>
            </a:r>
            <a:r>
              <a:rPr lang="sv-SE" altLang="zh-CN" sz="2800" baseline="-25000" dirty="0"/>
              <a:t>b</a:t>
            </a:r>
            <a:r>
              <a:rPr lang="sv-SE" altLang="zh-CN" sz="2800" dirty="0"/>
              <a:t>~10</a:t>
            </a:r>
            <a:r>
              <a:rPr lang="sv-SE" altLang="zh-CN" sz="2800" baseline="30000" dirty="0"/>
              <a:t>5-6</a:t>
            </a:r>
            <a:r>
              <a:rPr lang="zh-CN" altLang="sv-SE" sz="2800" baseline="30000" dirty="0"/>
              <a:t> </a:t>
            </a:r>
            <a:r>
              <a:rPr lang="sv-SE" altLang="zh-CN" sz="2800" dirty="0"/>
              <a:t>K</a:t>
            </a:r>
            <a:endParaRPr lang="en-GB" sz="2800" dirty="0"/>
          </a:p>
          <a:p>
            <a:r>
              <a:rPr lang="en-GB" sz="2800" dirty="0"/>
              <a:t>        ---- </a:t>
            </a:r>
            <a:r>
              <a:rPr lang="en-GB" sz="2800" dirty="0">
                <a:solidFill>
                  <a:srgbClr val="FFFF00"/>
                </a:solidFill>
              </a:rPr>
              <a:t>two-sided jet or uncollimated</a:t>
            </a:r>
            <a:r>
              <a:rPr lang="zh-CN" altLang="sv-SE" sz="28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outflows?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80F0B-070C-BB4B-B319-A9A92A442D84}"/>
              </a:ext>
            </a:extLst>
          </p:cNvPr>
          <p:cNvSpPr txBox="1"/>
          <p:nvPr/>
        </p:nvSpPr>
        <p:spPr>
          <a:xfrm>
            <a:off x="4466359" y="4480079"/>
            <a:ext cx="1181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FF00"/>
                </a:solidFill>
              </a:rPr>
              <a:t>Gaia </a:t>
            </a:r>
            <a:r>
              <a:rPr lang="en-GB" dirty="0">
                <a:solidFill>
                  <a:srgbClr val="FFFF00"/>
                </a:solidFill>
              </a:rPr>
              <a:t>DR2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A1F8E1-DD59-024E-B5E8-E14C19187BEA}"/>
              </a:ext>
            </a:extLst>
          </p:cNvPr>
          <p:cNvCxnSpPr>
            <a:cxnSpLocks/>
          </p:cNvCxnSpPr>
          <p:nvPr/>
        </p:nvCxnSpPr>
        <p:spPr>
          <a:xfrm flipH="1" flipV="1">
            <a:off x="3655868" y="3681584"/>
            <a:ext cx="838200" cy="685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151E51-0041-924C-A83E-6BC15D565069}"/>
              </a:ext>
            </a:extLst>
          </p:cNvPr>
          <p:cNvSpPr txBox="1"/>
          <p:nvPr/>
        </p:nvSpPr>
        <p:spPr>
          <a:xfrm>
            <a:off x="1371600" y="624839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Yang et al. 2018, MNRAS,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9B30D-D7D6-BF47-954D-D0995AF8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D3549F50-7AD4-464D-9032-CC0646FB2084}" type="slidenum">
              <a:rPr lang="en-US" smtClean="0"/>
              <a:pPr defTabSz="457200"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DC5053-E720-4343-9890-ECE400958A95}"/>
              </a:ext>
            </a:extLst>
          </p:cNvPr>
          <p:cNvSpPr txBox="1"/>
          <p:nvPr/>
        </p:nvSpPr>
        <p:spPr>
          <a:xfrm>
            <a:off x="5382419" y="104802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(2) No detection at 5 GHz.</a:t>
            </a:r>
          </a:p>
          <a:p>
            <a:r>
              <a:rPr lang="sv-SE" altLang="zh-CN" dirty="0"/>
              <a:t># Radio</a:t>
            </a:r>
            <a:r>
              <a:rPr lang="zh-CN" altLang="sv-SE" dirty="0"/>
              <a:t> </a:t>
            </a:r>
            <a:r>
              <a:rPr lang="sv-SE" altLang="zh-CN" dirty="0" err="1"/>
              <a:t>core</a:t>
            </a:r>
            <a:r>
              <a:rPr lang="en-GB" dirty="0"/>
              <a:t>: S</a:t>
            </a:r>
            <a:r>
              <a:rPr lang="en-GB" baseline="-25000" dirty="0"/>
              <a:t>5</a:t>
            </a:r>
            <a:r>
              <a:rPr lang="en-GB" dirty="0"/>
              <a:t>&lt;= 0.</a:t>
            </a:r>
            <a:r>
              <a:rPr lang="sv-SE" altLang="zh-CN" dirty="0"/>
              <a:t>1</a:t>
            </a:r>
            <a:r>
              <a:rPr lang="en-GB" dirty="0"/>
              <a:t> </a:t>
            </a:r>
            <a:r>
              <a:rPr lang="en-GB" dirty="0" err="1"/>
              <a:t>mJy</a:t>
            </a:r>
            <a:r>
              <a:rPr lang="en-GB" dirty="0"/>
              <a:t> </a:t>
            </a:r>
            <a:r>
              <a:rPr lang="sv-SE" altLang="zh-CN" dirty="0"/>
              <a:t>(3σ)</a:t>
            </a:r>
          </a:p>
          <a:p>
            <a:r>
              <a:rPr lang="sv-SE" dirty="0"/>
              <a:t># Image </a:t>
            </a:r>
            <a:r>
              <a:rPr lang="sv-SE" dirty="0" err="1"/>
              <a:t>rms</a:t>
            </a:r>
            <a:r>
              <a:rPr lang="sv-SE" dirty="0"/>
              <a:t>: 0.03 </a:t>
            </a:r>
            <a:r>
              <a:rPr lang="sv-SE" dirty="0" err="1"/>
              <a:t>mJy</a:t>
            </a:r>
            <a:r>
              <a:rPr lang="sv-SE" dirty="0"/>
              <a:t>/</a:t>
            </a:r>
            <a:r>
              <a:rPr lang="sv-SE" dirty="0" err="1"/>
              <a:t>beam</a:t>
            </a:r>
            <a:endParaRPr lang="en-GB" dirty="0"/>
          </a:p>
          <a:p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1D4F0-5FBB-1649-90C7-A0AE4F707A5A}"/>
              </a:ext>
            </a:extLst>
          </p:cNvPr>
          <p:cNvSpPr txBox="1"/>
          <p:nvPr/>
        </p:nvSpPr>
        <p:spPr>
          <a:xfrm>
            <a:off x="868764" y="445717"/>
            <a:ext cx="107235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PG 1211+143 with relativistic X-ray outflows and </a:t>
            </a:r>
            <a:r>
              <a:rPr lang="en-GB" sz="3200" b="1" dirty="0">
                <a:solidFill>
                  <a:srgbClr val="FFFF00"/>
                </a:solidFill>
              </a:rPr>
              <a:t>inflows</a:t>
            </a:r>
            <a:endParaRPr lang="sv-SE" altLang="zh-CN" sz="2000" dirty="0"/>
          </a:p>
          <a:p>
            <a:r>
              <a:rPr lang="sv-SE" altLang="zh-CN" sz="2000" dirty="0"/>
              <a:t>(1) </a:t>
            </a:r>
            <a:r>
              <a:rPr lang="sv-SE" altLang="zh-CN" sz="2000" dirty="0">
                <a:solidFill>
                  <a:srgbClr val="FFFF00"/>
                </a:solidFill>
              </a:rPr>
              <a:t>D</a:t>
            </a:r>
            <a:r>
              <a:rPr lang="en-GB" sz="2000" dirty="0" err="1">
                <a:solidFill>
                  <a:srgbClr val="FFFF00"/>
                </a:solidFill>
              </a:rPr>
              <a:t>etected</a:t>
            </a:r>
            <a:r>
              <a:rPr lang="zh-CN" altLang="sv-SE" sz="2000" dirty="0">
                <a:solidFill>
                  <a:srgbClr val="FFFF00"/>
                </a:solidFill>
              </a:rPr>
              <a:t> </a:t>
            </a:r>
            <a:r>
              <a:rPr lang="en-US" altLang="zh-CN" sz="2000" dirty="0">
                <a:solidFill>
                  <a:srgbClr val="FFFF00"/>
                </a:solidFill>
              </a:rPr>
              <a:t>at 1.6 GHz</a:t>
            </a:r>
            <a:endParaRPr lang="en-GB" sz="2000" dirty="0">
              <a:solidFill>
                <a:srgbClr val="FFFF00"/>
              </a:solidFill>
            </a:endParaRPr>
          </a:p>
          <a:p>
            <a:r>
              <a:rPr lang="en-GB" sz="2000" dirty="0"/>
              <a:t>     # S</a:t>
            </a:r>
            <a:r>
              <a:rPr lang="en-GB" sz="2000" baseline="-25000" dirty="0"/>
              <a:t>1.</a:t>
            </a:r>
            <a:r>
              <a:rPr lang="sv-SE" altLang="zh-CN" sz="2000" baseline="-25000" dirty="0"/>
              <a:t>7</a:t>
            </a:r>
            <a:r>
              <a:rPr lang="en-GB" sz="2000" dirty="0"/>
              <a:t> = 2.</a:t>
            </a:r>
            <a:r>
              <a:rPr lang="sv-SE" altLang="zh-CN" sz="2000" dirty="0"/>
              <a:t>9</a:t>
            </a:r>
            <a:r>
              <a:rPr lang="en-GB" sz="2000" dirty="0"/>
              <a:t> </a:t>
            </a:r>
            <a:r>
              <a:rPr lang="en-GB" sz="2000" dirty="0" err="1"/>
              <a:t>mJy</a:t>
            </a:r>
            <a:r>
              <a:rPr lang="en-GB" sz="2000" dirty="0"/>
              <a:t>, S</a:t>
            </a:r>
            <a:r>
              <a:rPr lang="en-GB" sz="2000" baseline="-25000" dirty="0"/>
              <a:t>peak</a:t>
            </a:r>
            <a:r>
              <a:rPr lang="en-GB" sz="2000" dirty="0"/>
              <a:t>=0.6 </a:t>
            </a:r>
            <a:r>
              <a:rPr lang="en-GB" sz="2000" dirty="0" err="1"/>
              <a:t>mJy</a:t>
            </a:r>
            <a:r>
              <a:rPr lang="en-GB" sz="2000" dirty="0"/>
              <a:t>/beam</a:t>
            </a:r>
          </a:p>
          <a:p>
            <a:r>
              <a:rPr lang="en-GB" sz="2000" dirty="0"/>
              <a:t>     # Image </a:t>
            </a:r>
            <a:r>
              <a:rPr lang="en-GB" sz="2000" dirty="0" err="1"/>
              <a:t>rms</a:t>
            </a:r>
            <a:r>
              <a:rPr lang="en-GB" sz="2000" dirty="0"/>
              <a:t>: 0.12 </a:t>
            </a:r>
            <a:r>
              <a:rPr lang="en-GB" sz="2000" dirty="0" err="1"/>
              <a:t>mJy</a:t>
            </a:r>
            <a:r>
              <a:rPr lang="en-GB" sz="2000" dirty="0"/>
              <a:t>/beam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B16767-774F-D744-AF79-058EC289343B}"/>
              </a:ext>
            </a:extLst>
          </p:cNvPr>
          <p:cNvGrpSpPr/>
          <p:nvPr/>
        </p:nvGrpSpPr>
        <p:grpSpPr>
          <a:xfrm>
            <a:off x="4724400" y="2147626"/>
            <a:ext cx="3581400" cy="4113431"/>
            <a:chOff x="6584026" y="2564649"/>
            <a:chExt cx="3581400" cy="41134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21E139-B94F-FA4C-9B21-CF55F6018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" t="11764" r="2088" b="6446"/>
            <a:stretch/>
          </p:blipFill>
          <p:spPr>
            <a:xfrm>
              <a:off x="6584026" y="2564649"/>
              <a:ext cx="3581400" cy="411343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0FD6D4-FF87-E54E-A6BA-DA81819047EB}"/>
                </a:ext>
              </a:extLst>
            </p:cNvPr>
            <p:cNvSpPr txBox="1"/>
            <p:nvPr/>
          </p:nvSpPr>
          <p:spPr>
            <a:xfrm>
              <a:off x="8169478" y="52578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VLBA at 5 GHz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A9736C-5AB4-3844-9C46-3324E66ED073}"/>
                </a:ext>
              </a:extLst>
            </p:cNvPr>
            <p:cNvSpPr txBox="1"/>
            <p:nvPr/>
          </p:nvSpPr>
          <p:spPr>
            <a:xfrm>
              <a:off x="7010400" y="2641274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Non-detection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F444A7-35A4-D046-8F38-272DCEF60499}"/>
              </a:ext>
            </a:extLst>
          </p:cNvPr>
          <p:cNvGrpSpPr/>
          <p:nvPr/>
        </p:nvGrpSpPr>
        <p:grpSpPr>
          <a:xfrm>
            <a:off x="868764" y="2103682"/>
            <a:ext cx="3581400" cy="4143520"/>
            <a:chOff x="2441806" y="2529644"/>
            <a:chExt cx="3581400" cy="41435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719B6D-3AC4-C94B-B358-A97E18312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11386" r="3870" b="6225"/>
            <a:stretch/>
          </p:blipFill>
          <p:spPr>
            <a:xfrm>
              <a:off x="2441806" y="2529644"/>
              <a:ext cx="3581400" cy="414352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A890A8-8CFD-C248-9989-06FA90042DDE}"/>
                </a:ext>
              </a:extLst>
            </p:cNvPr>
            <p:cNvSpPr txBox="1"/>
            <p:nvPr/>
          </p:nvSpPr>
          <p:spPr>
            <a:xfrm>
              <a:off x="3886200" y="5257800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bg1"/>
                  </a:solidFill>
                </a:rPr>
                <a:t>VLBA at 1.6 GHz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029CDA-E19A-924E-9982-79220FBF4AD4}"/>
                </a:ext>
              </a:extLst>
            </p:cNvPr>
            <p:cNvSpPr txBox="1"/>
            <p:nvPr/>
          </p:nvSpPr>
          <p:spPr>
            <a:xfrm>
              <a:off x="4191000" y="3886200"/>
              <a:ext cx="428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C20C229-177D-2B4F-9EA4-7547BE16F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663" y="3233344"/>
            <a:ext cx="2597432" cy="21645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E4149D-2A64-D144-A085-4DEBC3F15DAC}"/>
              </a:ext>
            </a:extLst>
          </p:cNvPr>
          <p:cNvSpPr txBox="1"/>
          <p:nvPr/>
        </p:nvSpPr>
        <p:spPr>
          <a:xfrm>
            <a:off x="8446820" y="5467775"/>
            <a:ext cx="2737118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# A jet powered </a:t>
            </a:r>
            <a:r>
              <a:rPr lang="en-GB" altLang="zh-CN" sz="2400" dirty="0">
                <a:solidFill>
                  <a:srgbClr val="FFFF00"/>
                </a:solidFill>
              </a:rPr>
              <a:t>mainly </a:t>
            </a:r>
            <a:r>
              <a:rPr lang="en-GB" sz="2400" dirty="0">
                <a:solidFill>
                  <a:srgbClr val="FFFF00"/>
                </a:solidFill>
              </a:rPr>
              <a:t>by BH spin?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AA4664-1C87-D949-911A-13E87D63DB91}"/>
              </a:ext>
            </a:extLst>
          </p:cNvPr>
          <p:cNvSpPr txBox="1"/>
          <p:nvPr/>
        </p:nvSpPr>
        <p:spPr>
          <a:xfrm>
            <a:off x="8516663" y="1978030"/>
            <a:ext cx="27444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</a:rPr>
              <a:t>(3) Inflows at 0.3c</a:t>
            </a:r>
          </a:p>
          <a:p>
            <a:r>
              <a:rPr lang="en-GB" dirty="0"/>
              <a:t># No standard plane of circular accretion disc</a:t>
            </a:r>
          </a:p>
          <a:p>
            <a:r>
              <a:rPr lang="en-GB" dirty="0"/>
              <a:t>(Pounds et al. 2018).</a:t>
            </a:r>
          </a:p>
        </p:txBody>
      </p:sp>
    </p:spTree>
    <p:extLst>
      <p:ext uri="{BB962C8B-B14F-4D97-AF65-F5344CB8AC3E}">
        <p14:creationId xmlns:p14="http://schemas.microsoft.com/office/powerpoint/2010/main" val="61078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{20E6AD69-4F5F-164E-B165-CC4E27E5A18E}tf10001122</Template>
  <TotalTime>8359</TotalTime>
  <Words>1094</Words>
  <Application>Microsoft Macintosh PowerPoint</Application>
  <PresentationFormat>Widescreen</PresentationFormat>
  <Paragraphs>269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宋体</vt:lpstr>
      <vt:lpstr>Arial</vt:lpstr>
      <vt:lpstr>Trebuchet MS</vt:lpstr>
      <vt:lpstr>Tw Cen MT</vt:lpstr>
      <vt:lpstr>Circuit</vt:lpstr>
      <vt:lpstr>Radio structures in radio-quiet quasars with Extremely powerful x-ray outflows</vt:lpstr>
      <vt:lpstr>1. The most powerful X-ray Outflows</vt:lpstr>
      <vt:lpstr>2. Sciences behind Radio counterparts</vt:lpstr>
      <vt:lpstr>PowerPoint Presentation</vt:lpstr>
      <vt:lpstr>PowerPoint Presentation</vt:lpstr>
      <vt:lpstr>3. VLBI imaging results </vt:lpstr>
      <vt:lpstr>PowerPoint Presentation</vt:lpstr>
      <vt:lpstr>PowerPoint Presentation</vt:lpstr>
      <vt:lpstr>PowerPoint Presentation</vt:lpstr>
      <vt:lpstr>VLBI Imaging results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Decisions Driving Growth</dc:title>
  <dc:subject/>
  <dc:creator/>
  <cp:keywords/>
  <dc:description/>
  <cp:lastModifiedBy>Microsoft Office User</cp:lastModifiedBy>
  <cp:revision>343</cp:revision>
  <dcterms:created xsi:type="dcterms:W3CDTF">2010-05-17T01:03:36Z</dcterms:created>
  <dcterms:modified xsi:type="dcterms:W3CDTF">2018-10-10T05:29:35Z</dcterms:modified>
  <cp:category/>
</cp:coreProperties>
</file>