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2"/>
  </p:notesMasterIdLst>
  <p:sldIdLst>
    <p:sldId id="256" r:id="rId2"/>
    <p:sldId id="261" r:id="rId3"/>
    <p:sldId id="262" r:id="rId4"/>
    <p:sldId id="330" r:id="rId5"/>
    <p:sldId id="332" r:id="rId6"/>
    <p:sldId id="333" r:id="rId7"/>
    <p:sldId id="334" r:id="rId8"/>
    <p:sldId id="347" r:id="rId9"/>
    <p:sldId id="348" r:id="rId10"/>
    <p:sldId id="335" r:id="rId11"/>
    <p:sldId id="345" r:id="rId12"/>
    <p:sldId id="346" r:id="rId13"/>
    <p:sldId id="344" r:id="rId14"/>
    <p:sldId id="328" r:id="rId15"/>
    <p:sldId id="329" r:id="rId16"/>
    <p:sldId id="342" r:id="rId17"/>
    <p:sldId id="340" r:id="rId18"/>
    <p:sldId id="336" r:id="rId19"/>
    <p:sldId id="337" r:id="rId20"/>
    <p:sldId id="33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C08F-527D-4724-BE2A-36902B9456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18CD-8703-46F7-B270-5E047860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without</a:t>
            </a:r>
          </a:p>
          <a:p>
            <a:r>
              <a:rPr lang="en-US" baseline="0" dirty="0" smtClean="0"/>
              <a:t>Right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earth</a:t>
            </a:r>
            <a:r>
              <a:rPr lang="en-US" baseline="0" dirty="0" smtClean="0"/>
              <a:t> diameters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</a:t>
            </a:r>
            <a:r>
              <a:rPr lang="en-US" baseline="0" dirty="0" smtClean="0"/>
              <a:t> into two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</a:t>
            </a:r>
            <a:r>
              <a:rPr lang="en-US" baseline="0" dirty="0" smtClean="0"/>
              <a:t> about the software before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better</a:t>
            </a:r>
          </a:p>
          <a:p>
            <a:endParaRPr lang="en-US" dirty="0" smtClean="0"/>
          </a:p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 write </a:t>
            </a:r>
            <a:r>
              <a:rPr lang="en-US" dirty="0" err="1" smtClean="0"/>
              <a:t>boston</a:t>
            </a:r>
            <a:r>
              <a:rPr lang="en-US" dirty="0" smtClean="0"/>
              <a:t> </a:t>
            </a:r>
            <a:r>
              <a:rPr lang="en-US" dirty="0" err="1" smtClean="0"/>
              <a:t>universitz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in the peak in the plot</a:t>
            </a:r>
          </a:p>
          <a:p>
            <a:endParaRPr lang="en-US" dirty="0" smtClean="0"/>
          </a:p>
          <a:p>
            <a:r>
              <a:rPr lang="en-US" dirty="0" smtClean="0"/>
              <a:t>Flip it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</a:p>
          <a:p>
            <a:endParaRPr lang="en-US" dirty="0" smtClean="0"/>
          </a:p>
          <a:p>
            <a:r>
              <a:rPr lang="en-US" dirty="0" smtClean="0"/>
              <a:t>Change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</a:p>
          <a:p>
            <a:endParaRPr lang="en-US" dirty="0" smtClean="0"/>
          </a:p>
          <a:p>
            <a:r>
              <a:rPr lang="en-US" dirty="0" smtClean="0"/>
              <a:t>Change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18CD-8703-46F7-B270-5E0478608D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6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9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0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48" y="0"/>
            <a:ext cx="7886700" cy="475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1362"/>
            <a:ext cx="7886700" cy="5575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1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42.png"/><Relationship Id="rId5" Type="http://schemas.openxmlformats.org/officeDocument/2006/relationships/image" Target="../media/image290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42.png"/><Relationship Id="rId5" Type="http://schemas.openxmlformats.org/officeDocument/2006/relationships/image" Target="../media/image310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0.PNG"/><Relationship Id="rId5" Type="http://schemas.openxmlformats.org/officeDocument/2006/relationships/image" Target="../media/image55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6BA9-3407-49D4-B7C8-A07599DB6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2504594"/>
            <a:ext cx="7500258" cy="2421464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Multi-frequency studies of the jet in the high-redshift quasar </a:t>
            </a:r>
            <a:r>
              <a:rPr lang="en-US" dirty="0" smtClean="0"/>
              <a:t>            S5 </a:t>
            </a:r>
            <a:r>
              <a:rPr lang="en-US" dirty="0"/>
              <a:t>0836+710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91805-5855-4732-87BC-34B5364EB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772" y="5047501"/>
            <a:ext cx="5714228" cy="1405467"/>
          </a:xfrm>
        </p:spPr>
        <p:txBody>
          <a:bodyPr/>
          <a:lstStyle/>
          <a:p>
            <a:r>
              <a:rPr lang="en-US" sz="2800" dirty="0"/>
              <a:t>Laura V</a:t>
            </a:r>
            <a:r>
              <a:rPr lang="en-US" sz="2800" dirty="0" smtClean="0"/>
              <a:t>ega </a:t>
            </a:r>
            <a:r>
              <a:rPr lang="en-US" sz="2800" dirty="0"/>
              <a:t>Garcia</a:t>
            </a:r>
          </a:p>
          <a:p>
            <a:r>
              <a:rPr lang="en-US" dirty="0" smtClean="0"/>
              <a:t>C.M. Fromm, M. </a:t>
            </a:r>
            <a:r>
              <a:rPr lang="en-US" dirty="0" err="1"/>
              <a:t>P</a:t>
            </a:r>
            <a:r>
              <a:rPr lang="en-US" dirty="0" err="1" smtClean="0"/>
              <a:t>erucho</a:t>
            </a:r>
            <a:r>
              <a:rPr lang="en-US" dirty="0" smtClean="0"/>
              <a:t>, A.P. </a:t>
            </a:r>
            <a:r>
              <a:rPr lang="en-US" dirty="0" err="1"/>
              <a:t>L</a:t>
            </a:r>
            <a:r>
              <a:rPr lang="en-US" dirty="0" err="1" smtClean="0"/>
              <a:t>obanov</a:t>
            </a:r>
            <a:endParaRPr lang="en-US" dirty="0"/>
          </a:p>
        </p:txBody>
      </p:sp>
      <p:pic>
        <p:nvPicPr>
          <p:cNvPr id="4" name="Picture 24" descr="mpifr-inv_trans_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17"/>
            <a:ext cx="1080120" cy="14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240" y="476672"/>
            <a:ext cx="1872208" cy="8205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2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be due either to difference on Doppler factor or to the magnetic field configuration</a:t>
            </a:r>
          </a:p>
          <a:p>
            <a:endParaRPr lang="en-US" dirty="0"/>
          </a:p>
          <a:p>
            <a:r>
              <a:rPr lang="en-US" dirty="0" smtClean="0"/>
              <a:t>To test it: SRMHD and emission simulations </a:t>
            </a:r>
            <a:r>
              <a:rPr lang="en-US" sz="1400" dirty="0" smtClean="0"/>
              <a:t>(</a:t>
            </a:r>
            <a:r>
              <a:rPr lang="en-US" sz="1400" dirty="0" err="1" smtClean="0"/>
              <a:t>Porth</a:t>
            </a:r>
            <a:r>
              <a:rPr lang="en-US" sz="1400" dirty="0" smtClean="0"/>
              <a:t> and </a:t>
            </a:r>
            <a:r>
              <a:rPr lang="en-US" sz="1400" dirty="0" err="1" smtClean="0"/>
              <a:t>Komissarov</a:t>
            </a:r>
            <a:r>
              <a:rPr lang="en-US" sz="1400" dirty="0" smtClean="0"/>
              <a:t> 2015, Fromm et al 2018)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55" y="1483923"/>
            <a:ext cx="2833626" cy="50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80" y="2873159"/>
            <a:ext cx="2877319" cy="794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890D6-5D99-43F0-916A-729D3A5B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75" y="1093347"/>
            <a:ext cx="3180549" cy="2912604"/>
          </a:xfrm>
          <a:prstGeom prst="rect">
            <a:avLst/>
          </a:prstGeom>
        </p:spPr>
      </p:pic>
      <p:sp>
        <p:nvSpPr>
          <p:cNvPr id="7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8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3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989" y="3667511"/>
            <a:ext cx="7886700" cy="31172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Three parameters to study: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Magnetic field </a:t>
            </a:r>
            <a:r>
              <a:rPr lang="en-US" dirty="0" smtClean="0"/>
              <a:t>configuration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Doppler Boosting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Opacity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55" y="1483923"/>
            <a:ext cx="2833626" cy="506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80" y="2873159"/>
            <a:ext cx="2877319" cy="794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890D6-5D99-43F0-916A-729D3A5B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75" y="1093347"/>
            <a:ext cx="3180549" cy="2912604"/>
          </a:xfrm>
          <a:prstGeom prst="rect">
            <a:avLst/>
          </a:prstGeom>
        </p:spPr>
      </p:pic>
      <p:sp>
        <p:nvSpPr>
          <p:cNvPr id="13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8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91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93" y="4155769"/>
            <a:ext cx="991196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si.mov" descr="psi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71381" y="1128934"/>
            <a:ext cx="7272619" cy="50348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Asymmetries</a:t>
            </a:r>
            <a:endParaRPr lang="en-US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b="85596"/>
          <a:stretch>
            <a:fillRect/>
          </a:stretch>
        </p:blipFill>
        <p:spPr>
          <a:xfrm>
            <a:off x="562748" y="572702"/>
            <a:ext cx="8019416" cy="46681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254977" y="2287060"/>
            <a:ext cx="1793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Ordered magnetic field, maximum asymmetries if</a:t>
            </a:r>
            <a:endParaRPr lang="en-US" sz="2400" dirty="0"/>
          </a:p>
        </p:txBody>
      </p:sp>
      <p:sp>
        <p:nvSpPr>
          <p:cNvPr id="8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9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5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Doppler.mov" descr="Doppler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643197" y="1442891"/>
            <a:ext cx="4143606" cy="53370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Asymmetries</a:t>
            </a:r>
            <a:endParaRPr lang="en-US" dirty="0"/>
          </a:p>
        </p:txBody>
      </p:sp>
      <p:sp>
        <p:nvSpPr>
          <p:cNvPr id="6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 smtClean="0"/>
              <a:t>10</a:t>
            </a:r>
            <a:endParaRPr lang="es-ES" dirty="0"/>
          </a:p>
          <a:p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447742" y="2646457"/>
            <a:ext cx="2346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Doppler Boosting</a:t>
            </a:r>
            <a:endParaRPr lang="en-US" sz="2400" dirty="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b="85596"/>
          <a:stretch>
            <a:fillRect/>
          </a:stretch>
        </p:blipFill>
        <p:spPr>
          <a:xfrm>
            <a:off x="562748" y="572702"/>
            <a:ext cx="8019416" cy="466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3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RRT.mov" descr="SRRT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207438" y="1295711"/>
            <a:ext cx="5174298" cy="55687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Asymmetries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5694" y="2226879"/>
                <a:ext cx="2312337" cy="1969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Changing the viewing angle. Look at the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" y="2226879"/>
                <a:ext cx="2312337" cy="1969065"/>
              </a:xfrm>
              <a:prstGeom prst="rect">
                <a:avLst/>
              </a:prstGeom>
              <a:blipFill>
                <a:blip r:embed="rId5"/>
                <a:stretch>
                  <a:fillRect l="-4222" t="-2477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 smtClean="0"/>
              <a:t>11</a:t>
            </a:r>
            <a:endParaRPr lang="es-ES" dirty="0"/>
          </a:p>
          <a:p>
            <a:endParaRPr lang="es-ES" dirty="0"/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b="85596"/>
          <a:stretch>
            <a:fillRect/>
          </a:stretch>
        </p:blipFill>
        <p:spPr>
          <a:xfrm>
            <a:off x="562748" y="572702"/>
            <a:ext cx="8019416" cy="466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30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7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RRT-freq.mov" descr="SRRT-freq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353642" y="1232901"/>
            <a:ext cx="5197501" cy="55687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Asymmetries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0567" y="2320627"/>
                <a:ext cx="2350895" cy="1599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Changing frequency. Look at the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7" y="2320627"/>
                <a:ext cx="2350895" cy="1599733"/>
              </a:xfrm>
              <a:prstGeom prst="rect">
                <a:avLst/>
              </a:prstGeom>
              <a:blipFill>
                <a:blip r:embed="rId5"/>
                <a:stretch>
                  <a:fillRect l="-3886" t="-3053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 smtClean="0"/>
              <a:t>12</a:t>
            </a:r>
            <a:endParaRPr lang="es-ES" dirty="0"/>
          </a:p>
          <a:p>
            <a:endParaRPr lang="es-ES" dirty="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b="85596"/>
          <a:stretch>
            <a:fillRect/>
          </a:stretch>
        </p:blipFill>
        <p:spPr>
          <a:xfrm>
            <a:off x="562748" y="572702"/>
            <a:ext cx="8019416" cy="466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38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b="85596"/>
          <a:stretch>
            <a:fillRect/>
          </a:stretch>
        </p:blipFill>
        <p:spPr>
          <a:xfrm>
            <a:off x="691772" y="474316"/>
            <a:ext cx="8019416" cy="4668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Synthetic imaging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2574" y="1229648"/>
            <a:ext cx="8348614" cy="4604400"/>
            <a:chOff x="397693" y="2025000"/>
            <a:chExt cx="8348614" cy="4604400"/>
          </a:xfrm>
        </p:grpSpPr>
        <p:pic>
          <p:nvPicPr>
            <p:cNvPr id="186" name="jet-rho1e-2-rm0.27-lof7-chi0.85-betam1.05-beta0.21-dk3.0-k0.2-k1.5-rc30_vphi-0.02.npz_fastlight_RMHD_ntp-p+b_theta_3.0_0.0_rhoa_1.67e-21_Rj_7.00e+17_ee_4.00e-01_eb_1.00e-01_ez_1.00e+00_eg_1.00e+04_ea_1.00e+06_s_2.20n_nopol_22GHz_512_35_71_32.pdf" descr="jet-rho1e-2-rm0.27-lof7-chi0.85-betam1.05-beta0.21-dk3.0-k0.2-k1.5-rc30_vphi-0.02.npz_fastlight_RMHD_ntp-p+b_theta_3.0_0.0_rhoa_1.67e-21_Rj_7.00e+17_ee_4.00e-01_eb_1.00e-01_ez_1.00e+00_eg_1.00e+04_ea_1.00e+06_s_2.20n_nopol_22GHz_512_35_71_3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7693" y="2025000"/>
              <a:ext cx="8348614" cy="455625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Rectangle 1"/>
            <p:cNvSpPr/>
            <p:nvPr/>
          </p:nvSpPr>
          <p:spPr>
            <a:xfrm>
              <a:off x="439565" y="5081954"/>
              <a:ext cx="8306742" cy="1547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 smtClean="0"/>
              <a:t>13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407960" y="428660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Lucida Grande"/>
              </a:rPr>
              <a:t>MEM reconstruction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890D6-5D99-43F0-916A-729D3A5B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13" y="4568857"/>
            <a:ext cx="2499733" cy="22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628650" y="601362"/>
                <a:ext cx="8242788" cy="5575601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000" dirty="0" smtClean="0"/>
                  <a:t> can be due to the presence of a </a:t>
                </a:r>
                <a:r>
                  <a:rPr lang="en-US" sz="2000" dirty="0" err="1" smtClean="0"/>
                  <a:t>recollimation</a:t>
                </a:r>
                <a:r>
                  <a:rPr lang="en-US" sz="2000" dirty="0" smtClean="0"/>
                  <a:t> shock at 0.15 mas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Asymmetries in the </a:t>
                </a:r>
                <a:r>
                  <a:rPr lang="en-US" sz="2000" dirty="0" err="1" smtClean="0"/>
                  <a:t>RadioAstron</a:t>
                </a:r>
                <a:r>
                  <a:rPr lang="en-US" sz="2000" dirty="0" smtClean="0"/>
                  <a:t> image at 22 GHz can be caused by the presence of rotation speed.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Maximum asymmetry in our simulation model happens at a viewing angle of 3 degrees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The asymmetries are larger at frequencies of 22 GHz or higher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We are close to creating a synthetic map of the </a:t>
                </a:r>
                <a:r>
                  <a:rPr lang="en-US" sz="2000" dirty="0" err="1" smtClean="0"/>
                  <a:t>RadioAstron</a:t>
                </a:r>
                <a:r>
                  <a:rPr lang="en-US" sz="2000" dirty="0" smtClean="0"/>
                  <a:t> observations</a:t>
                </a: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dirty="0" smtClean="0"/>
                  <a:t>Use evolutionary </a:t>
                </a:r>
                <a:r>
                  <a:rPr lang="en-US" dirty="0"/>
                  <a:t>algorithm methods </a:t>
                </a:r>
                <a:r>
                  <a:rPr lang="en-US" dirty="0" smtClean="0"/>
                  <a:t>and </a:t>
                </a:r>
                <a:r>
                  <a:rPr lang="en-US" dirty="0"/>
                  <a:t>directly fit </a:t>
                </a:r>
                <a:r>
                  <a:rPr lang="en-US" dirty="0" err="1"/>
                  <a:t>RMHD+emission</a:t>
                </a:r>
                <a:r>
                  <a:rPr lang="en-US" dirty="0"/>
                  <a:t> simulations to the observations which </a:t>
                </a:r>
                <a:r>
                  <a:rPr lang="en-US" dirty="0" smtClean="0"/>
                  <a:t>will lead </a:t>
                </a:r>
                <a:r>
                  <a:rPr lang="en-US" dirty="0"/>
                  <a:t>to better constraints on the RMHD and emission parameters</a:t>
                </a:r>
              </a:p>
              <a:p>
                <a:endParaRPr lang="en-US" sz="200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1362"/>
                <a:ext cx="8242788" cy="5575601"/>
              </a:xfrm>
              <a:prstGeom prst="rect">
                <a:avLst/>
              </a:prstGeom>
              <a:blipFill>
                <a:blip r:embed="rId2"/>
                <a:stretch>
                  <a:fillRect l="-740" t="-1204" r="-666" b="-3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 smtClean="0"/>
              <a:t>14</a:t>
            </a:r>
            <a:endParaRPr lang="es-ES" dirty="0"/>
          </a:p>
          <a:p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62748" y="4887924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Outlook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30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elocity and density profile:"/>
          <p:cNvSpPr txBox="1"/>
          <p:nvPr/>
        </p:nvSpPr>
        <p:spPr>
          <a:xfrm>
            <a:off x="160591" y="3562240"/>
            <a:ext cx="3006850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i="0">
                <a:latin typeface="+mn-lt"/>
                <a:ea typeface="+mn-ea"/>
                <a:cs typeface="+mn-cs"/>
                <a:sym typeface="Helvetica Light"/>
              </a:defRPr>
            </a:pPr>
            <a:r>
              <a:rPr sz="2039"/>
              <a:t>velocity and density profile:</a:t>
            </a:r>
          </a:p>
        </p:txBody>
      </p:sp>
      <p:sp>
        <p:nvSpPr>
          <p:cNvPr id="127" name="with"/>
          <p:cNvSpPr txBox="1"/>
          <p:nvPr/>
        </p:nvSpPr>
        <p:spPr>
          <a:xfrm>
            <a:off x="162690" y="3080063"/>
            <a:ext cx="545022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i="0">
                <a:latin typeface="+mn-lt"/>
                <a:ea typeface="+mn-ea"/>
                <a:cs typeface="+mn-cs"/>
                <a:sym typeface="Helvetica Light"/>
              </a:defRPr>
            </a:pPr>
            <a:r>
              <a:rPr sz="2039"/>
              <a:t>with</a:t>
            </a:r>
          </a:p>
        </p:txBody>
      </p:sp>
      <p:sp>
        <p:nvSpPr>
          <p:cNvPr id="128" name="and"/>
          <p:cNvSpPr txBox="1"/>
          <p:nvPr/>
        </p:nvSpPr>
        <p:spPr>
          <a:xfrm>
            <a:off x="2413675" y="3063459"/>
            <a:ext cx="472886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i="0">
                <a:latin typeface="+mn-lt"/>
                <a:ea typeface="+mn-ea"/>
                <a:cs typeface="+mn-cs"/>
                <a:sym typeface="Helvetica Light"/>
              </a:defRPr>
            </a:pPr>
            <a:r>
              <a:rPr sz="2039"/>
              <a:t>and</a:t>
            </a:r>
          </a:p>
        </p:txBody>
      </p:sp>
      <p:sp>
        <p:nvSpPr>
          <p:cNvPr id="129" name="pressure and magnetic field profile:"/>
          <p:cNvSpPr txBox="1"/>
          <p:nvPr/>
        </p:nvSpPr>
        <p:spPr>
          <a:xfrm>
            <a:off x="154792" y="1454833"/>
            <a:ext cx="3836243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i="0">
                <a:latin typeface="+mn-lt"/>
                <a:ea typeface="+mn-ea"/>
                <a:cs typeface="+mn-cs"/>
                <a:sym typeface="Helvetica Light"/>
              </a:defRPr>
            </a:pPr>
            <a:r>
              <a:rPr sz="2039"/>
              <a:t>pressure and magnetic field profile:</a:t>
            </a:r>
          </a:p>
        </p:txBody>
      </p:sp>
      <p:sp>
        <p:nvSpPr>
          <p:cNvPr id="131" name="ambient medium profile"/>
          <p:cNvSpPr txBox="1"/>
          <p:nvPr/>
        </p:nvSpPr>
        <p:spPr>
          <a:xfrm>
            <a:off x="376694" y="5517840"/>
            <a:ext cx="2647905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 i="0">
                <a:latin typeface="+mn-lt"/>
                <a:ea typeface="+mn-ea"/>
                <a:cs typeface="+mn-cs"/>
                <a:sym typeface="Helvetica Light"/>
              </a:defRPr>
            </a:pPr>
            <a:r>
              <a:rPr sz="2039"/>
              <a:t>ambient medium profile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078" y="5891254"/>
            <a:ext cx="2997479" cy="65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69726" y="609891"/>
            <a:ext cx="6601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latin typeface="Helvetica"/>
                <a:ea typeface="Helvetica"/>
                <a:cs typeface="Helvetica"/>
                <a:sym typeface="Helvetica"/>
              </a:rPr>
              <a:t>(Porth+Komissarov 2015, Fromm et al. 2018)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9" y="2007519"/>
            <a:ext cx="8420127" cy="82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2" y="3142112"/>
            <a:ext cx="1171739" cy="22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99" y="3132485"/>
            <a:ext cx="2105319" cy="31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7" y="4088118"/>
            <a:ext cx="3295696" cy="11808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SRMHD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7C4B-95A6-48EF-BFA6-0BE59A9F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CBF5-BC89-41F3-B1B0-19DAC0CE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1" y="1193617"/>
            <a:ext cx="2625166" cy="1400485"/>
          </a:xfrm>
        </p:spPr>
        <p:txBody>
          <a:bodyPr/>
          <a:lstStyle/>
          <a:p>
            <a:r>
              <a:rPr lang="en-US" sz="2200" dirty="0"/>
              <a:t>Luminous quasar		</a:t>
            </a:r>
          </a:p>
          <a:p>
            <a:r>
              <a:rPr lang="en-US" sz="2200" dirty="0"/>
              <a:t>z = 2.17 </a:t>
            </a:r>
          </a:p>
        </p:txBody>
      </p:sp>
      <p:sp>
        <p:nvSpPr>
          <p:cNvPr id="8" name="10 Marcador de número de diapositiva">
            <a:extLst>
              <a:ext uri="{FF2B5EF4-FFF2-40B4-BE49-F238E27FC236}">
                <a16:creationId xmlns:a16="http://schemas.microsoft.com/office/drawing/2014/main" id="{2EBB2010-48CD-4F1D-B980-EFDE64FD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1</a:t>
            </a:r>
          </a:p>
          <a:p>
            <a:endParaRPr lang="es-E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72D3C8-6B8B-4BA4-AC91-FC0F4F3A6D9A}"/>
              </a:ext>
            </a:extLst>
          </p:cNvPr>
          <p:cNvSpPr txBox="1">
            <a:spLocks/>
          </p:cNvSpPr>
          <p:nvPr/>
        </p:nvSpPr>
        <p:spPr>
          <a:xfrm>
            <a:off x="5486397" y="1036124"/>
            <a:ext cx="3930731" cy="1400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Development of instabilities previously suggested		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82D8C-9C13-4871-86D8-975842F4AB28}"/>
              </a:ext>
            </a:extLst>
          </p:cNvPr>
          <p:cNvSpPr txBox="1">
            <a:spLocks/>
          </p:cNvSpPr>
          <p:nvPr/>
        </p:nvSpPr>
        <p:spPr>
          <a:xfrm>
            <a:off x="2642706" y="1193617"/>
            <a:ext cx="2843691" cy="353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Viewing </a:t>
            </a:r>
            <a:r>
              <a:rPr lang="en-US" sz="2200" dirty="0"/>
              <a:t>angle </a:t>
            </a:r>
            <a:r>
              <a:rPr lang="es-ES" sz="2200" dirty="0" err="1"/>
              <a:t>of</a:t>
            </a:r>
            <a:r>
              <a:rPr lang="es-ES" sz="2200" dirty="0"/>
              <a:t> 3°</a:t>
            </a:r>
            <a:endParaRPr lang="en-US" sz="2200" dirty="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2B72DF5C-3FB6-4E75-987B-08B2EB3B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7" y="3015913"/>
            <a:ext cx="5437870" cy="34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EF073924-C049-4AB7-B398-016D87E9AF73}"/>
              </a:ext>
            </a:extLst>
          </p:cNvPr>
          <p:cNvSpPr/>
          <p:nvPr/>
        </p:nvSpPr>
        <p:spPr>
          <a:xfrm>
            <a:off x="5459670" y="6432007"/>
            <a:ext cx="185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Tw Cen MT" panose="020B0602020104020603" pitchFamily="34" charset="0"/>
              </a:rPr>
              <a:t>Lobanov</a:t>
            </a:r>
            <a:r>
              <a:rPr lang="es-ES" sz="1400" dirty="0">
                <a:latin typeface="Tw Cen MT" panose="020B0602020104020603" pitchFamily="34" charset="0"/>
              </a:rPr>
              <a:t> et al. 2006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EF073924-C049-4AB7-B398-016D87E9AF73}"/>
              </a:ext>
            </a:extLst>
          </p:cNvPr>
          <p:cNvSpPr/>
          <p:nvPr/>
        </p:nvSpPr>
        <p:spPr>
          <a:xfrm>
            <a:off x="3698585" y="1586082"/>
            <a:ext cx="185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>
                <a:latin typeface="Tw Cen MT" panose="020B0602020104020603" pitchFamily="34" charset="0"/>
              </a:rPr>
              <a:t>Otterbein</a:t>
            </a:r>
            <a:r>
              <a:rPr lang="es-ES" sz="1400" dirty="0" smtClean="0">
                <a:latin typeface="Tw Cen MT" panose="020B0602020104020603" pitchFamily="34" charset="0"/>
              </a:rPr>
              <a:t> et al. 1998</a:t>
            </a:r>
            <a:endParaRPr lang="es-ES" sz="1400" dirty="0">
              <a:latin typeface="Tw Cen MT" panose="020B0602020104020603" pitchFamily="34" charset="0"/>
            </a:endParaRP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EF073924-C049-4AB7-B398-016D87E9AF73}"/>
              </a:ext>
            </a:extLst>
          </p:cNvPr>
          <p:cNvSpPr/>
          <p:nvPr/>
        </p:nvSpPr>
        <p:spPr>
          <a:xfrm>
            <a:off x="5897356" y="1797321"/>
            <a:ext cx="255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>
                <a:latin typeface="Tw Cen MT" panose="020B0602020104020603" pitchFamily="34" charset="0"/>
              </a:rPr>
              <a:t>e.g</a:t>
            </a:r>
            <a:r>
              <a:rPr lang="es-ES" sz="1400" dirty="0" smtClean="0">
                <a:latin typeface="Tw Cen MT" panose="020B0602020104020603" pitchFamily="34" charset="0"/>
              </a:rPr>
              <a:t>. </a:t>
            </a:r>
            <a:r>
              <a:rPr lang="es-ES" sz="1400" dirty="0" err="1" smtClean="0">
                <a:latin typeface="Tw Cen MT" panose="020B0602020104020603" pitchFamily="34" charset="0"/>
              </a:rPr>
              <a:t>Krichbaum</a:t>
            </a:r>
            <a:r>
              <a:rPr lang="es-ES" sz="1400" dirty="0" smtClean="0">
                <a:latin typeface="Tw Cen MT" panose="020B0602020104020603" pitchFamily="34" charset="0"/>
              </a:rPr>
              <a:t> et al 1990, </a:t>
            </a:r>
            <a:r>
              <a:rPr lang="es-ES" sz="1400" dirty="0" err="1" smtClean="0">
                <a:latin typeface="Tw Cen MT" panose="020B0602020104020603" pitchFamily="34" charset="0"/>
              </a:rPr>
              <a:t>Perucho</a:t>
            </a:r>
            <a:r>
              <a:rPr lang="es-ES" sz="1400" dirty="0" smtClean="0">
                <a:latin typeface="Tw Cen MT" panose="020B0602020104020603" pitchFamily="34" charset="0"/>
              </a:rPr>
              <a:t> et al 2012…</a:t>
            </a:r>
            <a:endParaRPr lang="es-E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2748" y="0"/>
            <a:ext cx="7886700" cy="4751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Emission setup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343"/>
            <a:ext cx="9144000" cy="52911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9726" y="609891"/>
            <a:ext cx="6601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Helvetica"/>
                <a:ea typeface="Helvetica"/>
                <a:cs typeface="Helvetica"/>
                <a:sym typeface="Helvetica"/>
              </a:rPr>
              <a:t>(Mimica 2009, </a:t>
            </a:r>
            <a:r>
              <a:rPr lang="nb-NO" dirty="0">
                <a:latin typeface="Helvetica"/>
                <a:ea typeface="Helvetica"/>
                <a:cs typeface="Helvetica"/>
                <a:sym typeface="Helvetica"/>
              </a:rPr>
              <a:t>Fromm et al.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A33C-DCEA-46FD-9B58-638F477C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</a:t>
            </a:r>
            <a:r>
              <a:rPr lang="en-US" dirty="0" err="1" smtClean="0"/>
              <a:t>RadioAstron</a:t>
            </a:r>
            <a:r>
              <a:rPr lang="en-US" dirty="0" smtClean="0"/>
              <a:t> </a:t>
            </a:r>
            <a:r>
              <a:rPr lang="en-US" dirty="0"/>
              <a:t>maps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AF99B8-454D-40C2-87F8-A5DE1CB0C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364" y="3169928"/>
            <a:ext cx="2276857" cy="3679981"/>
          </a:xfrm>
        </p:spPr>
      </p:pic>
      <p:sp>
        <p:nvSpPr>
          <p:cNvPr id="6" name="10 Marcador de número de diapositiva">
            <a:extLst>
              <a:ext uri="{FF2B5EF4-FFF2-40B4-BE49-F238E27FC236}">
                <a16:creationId xmlns:a16="http://schemas.microsoft.com/office/drawing/2014/main" id="{8A533E40-EE31-47F5-A81B-D174D747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2</a:t>
            </a:r>
          </a:p>
          <a:p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F1AB2-37A5-47E7-9002-1D7E7B4FC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126" y="1983271"/>
            <a:ext cx="2653467" cy="3864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B890D6-5D99-43F0-916A-729D3A5B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275" y="1093347"/>
            <a:ext cx="3180549" cy="29126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90E77E-9A7E-4E62-AC7E-7499E31900C2}"/>
              </a:ext>
            </a:extLst>
          </p:cNvPr>
          <p:cNvSpPr/>
          <p:nvPr/>
        </p:nvSpPr>
        <p:spPr>
          <a:xfrm>
            <a:off x="1402079" y="3503028"/>
            <a:ext cx="574767" cy="9296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3A1C2-E209-49DC-A88F-D0D826BD1597}"/>
              </a:ext>
            </a:extLst>
          </p:cNvPr>
          <p:cNvSpPr/>
          <p:nvPr/>
        </p:nvSpPr>
        <p:spPr>
          <a:xfrm>
            <a:off x="3927565" y="2316489"/>
            <a:ext cx="200297" cy="2177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36C23-1BAD-4338-8E57-F687BDFD2D96}"/>
              </a:ext>
            </a:extLst>
          </p:cNvPr>
          <p:cNvCxnSpPr/>
          <p:nvPr/>
        </p:nvCxnSpPr>
        <p:spPr>
          <a:xfrm flipV="1">
            <a:off x="1976846" y="2124900"/>
            <a:ext cx="1677487" cy="1378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3E6EF0-12BB-4DF8-B283-3A58A45B6F94}"/>
              </a:ext>
            </a:extLst>
          </p:cNvPr>
          <p:cNvCxnSpPr>
            <a:cxnSpLocks/>
          </p:cNvCxnSpPr>
          <p:nvPr/>
        </p:nvCxnSpPr>
        <p:spPr>
          <a:xfrm>
            <a:off x="1976846" y="4432671"/>
            <a:ext cx="1702090" cy="1079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B490C-A325-4515-B850-673BD4FB1BB3}"/>
              </a:ext>
            </a:extLst>
          </p:cNvPr>
          <p:cNvCxnSpPr>
            <a:stCxn id="11" idx="0"/>
          </p:cNvCxnSpPr>
          <p:nvPr/>
        </p:nvCxnSpPr>
        <p:spPr>
          <a:xfrm flipV="1">
            <a:off x="4027714" y="1188118"/>
            <a:ext cx="2118109" cy="11283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1E317E-B2C8-44B6-9893-28BF8C93523C}"/>
              </a:ext>
            </a:extLst>
          </p:cNvPr>
          <p:cNvCxnSpPr/>
          <p:nvPr/>
        </p:nvCxnSpPr>
        <p:spPr>
          <a:xfrm>
            <a:off x="4127862" y="2549649"/>
            <a:ext cx="1748530" cy="1456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E14284A-EB16-4EFE-8561-C9FA9040C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384" y="5477698"/>
            <a:ext cx="702208" cy="698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0960-39F7-4F21-B4B8-2CDEED746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278" y="4239110"/>
            <a:ext cx="705168" cy="698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ADB115-66D4-46B8-AFF8-91CE9DB10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224" y="1170589"/>
            <a:ext cx="806496" cy="8133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4D416E-E5EF-4E59-A1B5-B94A1743B23A}"/>
              </a:ext>
            </a:extLst>
          </p:cNvPr>
          <p:cNvSpPr txBox="1"/>
          <p:nvPr/>
        </p:nvSpPr>
        <p:spPr>
          <a:xfrm>
            <a:off x="921394" y="2801739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VLBI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D1E02-0763-429F-B1F3-345D2F00C604}"/>
              </a:ext>
            </a:extLst>
          </p:cNvPr>
          <p:cNvSpPr txBox="1"/>
          <p:nvPr/>
        </p:nvSpPr>
        <p:spPr>
          <a:xfrm>
            <a:off x="3702769" y="1622378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VLBI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2CB3C-E98E-44E6-B38F-9E8DC3289697}"/>
              </a:ext>
            </a:extLst>
          </p:cNvPr>
          <p:cNvSpPr txBox="1"/>
          <p:nvPr/>
        </p:nvSpPr>
        <p:spPr>
          <a:xfrm>
            <a:off x="6894873" y="4002723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VLBI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CA7D06-D0C3-4723-8739-A6432B5EE347}"/>
              </a:ext>
            </a:extLst>
          </p:cNvPr>
          <p:cNvSpPr txBox="1"/>
          <p:nvPr/>
        </p:nvSpPr>
        <p:spPr>
          <a:xfrm>
            <a:off x="202156" y="788008"/>
            <a:ext cx="572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Observed with the ground at </a:t>
            </a:r>
            <a:r>
              <a:rPr lang="en-US" sz="2000" dirty="0" smtClean="0">
                <a:latin typeface="Calibri" panose="020F0502020204030204" pitchFamily="34" charset="0"/>
              </a:rPr>
              <a:t>1.7,5,15,22</a:t>
            </a:r>
            <a:r>
              <a:rPr lang="en-US" sz="2000" dirty="0">
                <a:latin typeface="Calibri" panose="020F0502020204030204" pitchFamily="34" charset="0"/>
              </a:rPr>
              <a:t>, and 43 GHz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A95044-F064-481F-BD33-E8334EC1EF67}"/>
              </a:ext>
            </a:extLst>
          </p:cNvPr>
          <p:cNvSpPr txBox="1"/>
          <p:nvPr/>
        </p:nvSpPr>
        <p:spPr>
          <a:xfrm>
            <a:off x="214049" y="1162493"/>
            <a:ext cx="527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Observed with </a:t>
            </a:r>
            <a:r>
              <a:rPr lang="en-US" sz="2000" dirty="0" err="1" smtClean="0">
                <a:latin typeface="Calibri" panose="020F0502020204030204" pitchFamily="34" charset="0"/>
              </a:rPr>
              <a:t>RadioAstron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at </a:t>
            </a:r>
            <a:r>
              <a:rPr lang="en-US" sz="2000" dirty="0" smtClean="0">
                <a:latin typeface="Calibri" panose="020F0502020204030204" pitchFamily="34" charset="0"/>
              </a:rPr>
              <a:t>1.7,5</a:t>
            </a:r>
            <a:r>
              <a:rPr lang="en-US" sz="2000" dirty="0">
                <a:latin typeface="Calibri" panose="020F0502020204030204" pitchFamily="34" charset="0"/>
              </a:rPr>
              <a:t>, and 22 GHz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2053" y="1617167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53" y="1617167"/>
                <a:ext cx="1371600" cy="369332"/>
              </a:xfrm>
              <a:prstGeom prst="rect">
                <a:avLst/>
              </a:prstGeom>
              <a:blipFill>
                <a:blip r:embed="rId9"/>
                <a:stretch>
                  <a:fillRect l="-3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29600" y="4002723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002723"/>
                <a:ext cx="1371600" cy="369332"/>
              </a:xfrm>
              <a:prstGeom prst="rect">
                <a:avLst/>
              </a:prstGeom>
              <a:blipFill>
                <a:blip r:embed="rId10"/>
                <a:stretch>
                  <a:fillRect l="-35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22565" y="4721532"/>
            <a:ext cx="285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Multifrequency</a:t>
            </a:r>
            <a:r>
              <a:rPr lang="en-US" dirty="0" smtClean="0"/>
              <a:t> to determine the spectrum</a:t>
            </a:r>
          </a:p>
          <a:p>
            <a:endParaRPr lang="en-US" dirty="0"/>
          </a:p>
          <a:p>
            <a:r>
              <a:rPr lang="en-US" dirty="0" smtClean="0"/>
              <a:t>Simulations to understand the asymmetric 22 GHz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Alignment and </a:t>
            </a:r>
            <a:r>
              <a:rPr lang="en-US" dirty="0" err="1"/>
              <a:t>C</a:t>
            </a:r>
            <a:r>
              <a:rPr lang="en-US" dirty="0" err="1" smtClean="0"/>
              <a:t>oreshift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251"/>
            <a:ext cx="7772400" cy="10167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Correcting for nuclear opacity</a:t>
            </a:r>
            <a:r>
              <a:rPr lang="en-US" sz="2000" dirty="0" smtClean="0"/>
              <a:t>:  </a:t>
            </a:r>
            <a:r>
              <a:rPr lang="en-US" sz="2000" dirty="0"/>
              <a:t>a</a:t>
            </a:r>
            <a:r>
              <a:rPr lang="en-US" sz="2000" dirty="0" smtClean="0"/>
              <a:t>ligning images</a:t>
            </a:r>
            <a:endParaRPr lang="en-US" sz="2000" dirty="0"/>
          </a:p>
        </p:txBody>
      </p:sp>
      <p:sp>
        <p:nvSpPr>
          <p:cNvPr id="20" name="10 Marcador de número de diapositiva">
            <a:extLst>
              <a:ext uri="{FF2B5EF4-FFF2-40B4-BE49-F238E27FC236}">
                <a16:creationId xmlns:a16="http://schemas.microsoft.com/office/drawing/2014/main" id="{61A6B234-CBA5-49F2-9695-FF3141D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3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8B6BE-C9A3-428E-B1ED-A16D33D4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0" y="2161738"/>
            <a:ext cx="8688690" cy="2621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6E7A9-724F-4E83-82FB-D3515B44B59F}"/>
              </a:ext>
            </a:extLst>
          </p:cNvPr>
          <p:cNvSpPr txBox="1"/>
          <p:nvPr/>
        </p:nvSpPr>
        <p:spPr>
          <a:xfrm>
            <a:off x="7311524" y="4506073"/>
            <a:ext cx="115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Gabuzda</a:t>
            </a:r>
            <a:r>
              <a:rPr lang="en-US" sz="1200" dirty="0"/>
              <a:t>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981" y="6398883"/>
            <a:ext cx="771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developed for this and further spectral analysis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3740" y="4096725"/>
            <a:ext cx="1197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Non aligned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560" y="4227529"/>
            <a:ext cx="1197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Aligned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3A85-DCA5-45E8-8187-3322FC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</a:t>
            </a:r>
            <a:r>
              <a:rPr lang="en-US" dirty="0" err="1"/>
              <a:t>C</a:t>
            </a:r>
            <a:r>
              <a:rPr lang="en-US" dirty="0" err="1" smtClean="0"/>
              <a:t>oreshift</a:t>
            </a:r>
            <a:endParaRPr lang="en-US" dirty="0"/>
          </a:p>
        </p:txBody>
      </p:sp>
      <p:sp>
        <p:nvSpPr>
          <p:cNvPr id="11" name="10 Marcador de número de diapositiva">
            <a:extLst>
              <a:ext uri="{FF2B5EF4-FFF2-40B4-BE49-F238E27FC236}">
                <a16:creationId xmlns:a16="http://schemas.microsoft.com/office/drawing/2014/main" id="{5D21D400-BFDB-4125-A673-1A81499C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4</a:t>
            </a:r>
          </a:p>
          <a:p>
            <a:endParaRPr lang="es-E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6CA77E-33EE-4C6C-A0C4-43BF5770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38" y="1528790"/>
            <a:ext cx="4204053" cy="3119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417DE-1747-4DED-A60F-DF0F4FE23E3A}"/>
                  </a:ext>
                </a:extLst>
              </p:cNvPr>
              <p:cNvSpPr txBox="1"/>
              <p:nvPr/>
            </p:nvSpPr>
            <p:spPr>
              <a:xfrm>
                <a:off x="480016" y="4833476"/>
                <a:ext cx="80268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ea typeface="Cambria Math" panose="02040503050406030204" pitchFamily="18" charset="0"/>
                  </a:rPr>
                  <a:t>Existence of </a:t>
                </a:r>
                <a:r>
                  <a:rPr lang="en-US" sz="2000" dirty="0" err="1" smtClean="0">
                    <a:ea typeface="Cambria Math" panose="02040503050406030204" pitchFamily="18" charset="0"/>
                  </a:rPr>
                  <a:t>coreshift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except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recollimation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shock </a:t>
                </a:r>
                <a:r>
                  <a:rPr lang="en-US" sz="1600" dirty="0" smtClean="0"/>
                  <a:t>(Fromm et al. 2018, simulations). </a:t>
                </a:r>
              </a:p>
              <a:p>
                <a:pPr algn="just"/>
                <a:endParaRPr lang="en-US" sz="2000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000" dirty="0" smtClean="0"/>
                  <a:t> located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 smtClean="0"/>
                  <a:t>0.15 mas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417DE-1747-4DED-A60F-DF0F4FE2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6" y="4833476"/>
                <a:ext cx="8026866" cy="1261884"/>
              </a:xfrm>
              <a:prstGeom prst="rect">
                <a:avLst/>
              </a:prstGeom>
              <a:blipFill>
                <a:blip r:embed="rId4"/>
                <a:stretch>
                  <a:fillRect l="-836" t="-3382" r="-456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DDCCD9F-833D-4BA8-84E4-0720A17F2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045" y="745014"/>
            <a:ext cx="3625948" cy="409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686" y="826303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Dependence of the </a:t>
            </a:r>
            <a:r>
              <a:rPr lang="en-US" dirty="0" err="1" smtClean="0"/>
              <a:t>coreshift</a:t>
            </a:r>
            <a:r>
              <a:rPr lang="en-US" dirty="0" smtClean="0"/>
              <a:t> with the frequency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60657" y="1119409"/>
            <a:ext cx="2720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43.1 GHz: reference frequency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1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2B9B-C112-41DE-B4B3-9AE232E4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8" name="10 Marcador de número de diapositiva">
            <a:extLst>
              <a:ext uri="{FF2B5EF4-FFF2-40B4-BE49-F238E27FC236}">
                <a16:creationId xmlns:a16="http://schemas.microsoft.com/office/drawing/2014/main" id="{2ED2C0F6-622A-42C5-BD57-9234BBA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5</a:t>
            </a:r>
          </a:p>
          <a:p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E744A-48CA-444E-8195-21C5AC0E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37" y="1332805"/>
            <a:ext cx="5529455" cy="4393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/>
              <p:nvPr/>
            </p:nvSpPr>
            <p:spPr>
              <a:xfrm>
                <a:off x="6384598" y="4516165"/>
                <a:ext cx="2106282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𝒂𝒑𝒑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98" y="4516165"/>
                <a:ext cx="2106282" cy="301878"/>
              </a:xfrm>
              <a:prstGeom prst="rect">
                <a:avLst/>
              </a:prstGeom>
              <a:blipFill>
                <a:blip r:embed="rId4"/>
                <a:stretch>
                  <a:fillRect l="-3468" r="-231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313A9A-A9F0-4A1A-ADCA-184130C5D8D6}"/>
                  </a:ext>
                </a:extLst>
              </p:cNvPr>
              <p:cNvSpPr txBox="1"/>
              <p:nvPr/>
            </p:nvSpPr>
            <p:spPr>
              <a:xfrm>
                <a:off x="939643" y="5716685"/>
                <a:ext cx="75417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dirty="0" smtClean="0"/>
                  <a:t>tanding </a:t>
                </a:r>
                <a:r>
                  <a:rPr lang="en-US" sz="2000" dirty="0"/>
                  <a:t>component </a:t>
                </a:r>
                <a:r>
                  <a:rPr lang="en-US" sz="2000" dirty="0" smtClean="0"/>
                  <a:t>at </a:t>
                </a:r>
                <a:r>
                  <a:rPr lang="en-US" sz="2000" dirty="0"/>
                  <a:t>0.11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/>
                  <a:t> 0.06  </a:t>
                </a:r>
                <a:r>
                  <a:rPr lang="en-US" sz="2000" dirty="0" smtClean="0"/>
                  <a:t>mas = 0.9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smtClean="0"/>
                  <a:t> 0.5 pc</a:t>
                </a:r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000" dirty="0" smtClean="0"/>
                  <a:t> due to </a:t>
                </a:r>
                <a:r>
                  <a:rPr lang="en-US" sz="2000" dirty="0" err="1" smtClean="0"/>
                  <a:t>recollimation</a:t>
                </a:r>
                <a:r>
                  <a:rPr lang="en-US" sz="2000" dirty="0" smtClean="0"/>
                  <a:t> shock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313A9A-A9F0-4A1A-ADCA-184130C5D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43" y="5716685"/>
                <a:ext cx="7541703" cy="1015663"/>
              </a:xfrm>
              <a:prstGeom prst="rect">
                <a:avLst/>
              </a:prstGeom>
              <a:blipFill>
                <a:blip r:embed="rId5"/>
                <a:stretch>
                  <a:fillRect l="-808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/>
              <p:nvPr/>
            </p:nvSpPr>
            <p:spPr>
              <a:xfrm>
                <a:off x="6384598" y="3271486"/>
                <a:ext cx="2261759" cy="301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𝒂𝒑𝒑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98" y="3271486"/>
                <a:ext cx="2261759" cy="301878"/>
              </a:xfrm>
              <a:prstGeom prst="rect">
                <a:avLst/>
              </a:prstGeom>
              <a:blipFill>
                <a:blip r:embed="rId6"/>
                <a:stretch>
                  <a:fillRect l="-2965" t="-2041" r="-1887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/>
              <p:nvPr/>
            </p:nvSpPr>
            <p:spPr>
              <a:xfrm>
                <a:off x="6318751" y="3567094"/>
                <a:ext cx="2244140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𝒂𝒑𝒑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51" y="3567094"/>
                <a:ext cx="2244140" cy="301878"/>
              </a:xfrm>
              <a:prstGeom prst="rect">
                <a:avLst/>
              </a:prstGeom>
              <a:blipFill>
                <a:blip r:embed="rId7"/>
                <a:stretch>
                  <a:fillRect l="-3261" r="-217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/>
              <p:nvPr/>
            </p:nvSpPr>
            <p:spPr>
              <a:xfrm>
                <a:off x="6290213" y="3963560"/>
                <a:ext cx="1795300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𝒂𝒑𝒑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13" y="3963560"/>
                <a:ext cx="1795300" cy="301878"/>
              </a:xfrm>
              <a:prstGeom prst="rect">
                <a:avLst/>
              </a:prstGeom>
              <a:blipFill>
                <a:blip r:embed="rId8"/>
                <a:stretch>
                  <a:fillRect l="-4082" r="-272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/>
              <p:nvPr/>
            </p:nvSpPr>
            <p:spPr>
              <a:xfrm>
                <a:off x="6261123" y="4175845"/>
                <a:ext cx="1795300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𝒂𝒑𝒑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6F0C0-60A0-4351-82B8-990F108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23" y="4175845"/>
                <a:ext cx="1795300" cy="301878"/>
              </a:xfrm>
              <a:prstGeom prst="rect">
                <a:avLst/>
              </a:prstGeom>
              <a:blipFill>
                <a:blip r:embed="rId9"/>
                <a:stretch>
                  <a:fillRect l="-4068" r="-271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23072" y="4510965"/>
            <a:ext cx="2229334" cy="3018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6475" y="904692"/>
            <a:ext cx="8176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Locating </a:t>
            </a:r>
            <a:r>
              <a:rPr lang="en-US" sz="2200" dirty="0"/>
              <a:t>the </a:t>
            </a:r>
            <a:r>
              <a:rPr lang="en-US" sz="2200" dirty="0" err="1"/>
              <a:t>recollimation</a:t>
            </a:r>
            <a:r>
              <a:rPr lang="en-US" sz="2200" dirty="0"/>
              <a:t> </a:t>
            </a:r>
            <a:r>
              <a:rPr lang="en-US" sz="2200" dirty="0" smtClean="0"/>
              <a:t>shock using kinematics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365076" y="1450969"/>
            <a:ext cx="1523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43 GHz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Images from Boston University program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BF95-F061-4DAB-BA21-ADB65E07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Synchrotron spectrum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6A8A5-F048-4D6B-AA6D-8A04BC37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19" y="3359490"/>
            <a:ext cx="6677957" cy="3305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A0F70-166C-4B90-9D5E-8640A1672E7A}"/>
              </a:ext>
            </a:extLst>
          </p:cNvPr>
          <p:cNvSpPr txBox="1"/>
          <p:nvPr/>
        </p:nvSpPr>
        <p:spPr>
          <a:xfrm>
            <a:off x="1547254" y="2990158"/>
            <a:ext cx="24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Turnover flux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C68AD-2C34-443C-9812-CED794EAD08F}"/>
              </a:ext>
            </a:extLst>
          </p:cNvPr>
          <p:cNvSpPr txBox="1"/>
          <p:nvPr/>
        </p:nvSpPr>
        <p:spPr>
          <a:xfrm>
            <a:off x="5204564" y="2956598"/>
            <a:ext cx="24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Turnover frequency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0A1A8-15A4-4B02-8FD8-D98B68DA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428" y="669387"/>
            <a:ext cx="2709454" cy="206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5C932D-ABF4-425F-BACF-DC40745C6F76}"/>
              </a:ext>
            </a:extLst>
          </p:cNvPr>
          <p:cNvSpPr txBox="1"/>
          <p:nvPr/>
        </p:nvSpPr>
        <p:spPr>
          <a:xfrm>
            <a:off x="6442908" y="694099"/>
            <a:ext cx="24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Synchrotron </a:t>
            </a:r>
            <a:r>
              <a:rPr lang="en-US" dirty="0">
                <a:solidFill>
                  <a:schemeClr val="bg1"/>
                </a:solidFill>
              </a:rPr>
              <a:t>spectrum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1F6E3-618B-4066-A76F-C6948E672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08" y="1202140"/>
            <a:ext cx="4772691" cy="74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F6F39-2F54-40E8-A8BE-A02379B28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30" y="1945194"/>
            <a:ext cx="2152950" cy="476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5AB04-69A5-4A55-B7DC-2CD48375BD6F}"/>
              </a:ext>
            </a:extLst>
          </p:cNvPr>
          <p:cNvSpPr txBox="1"/>
          <p:nvPr/>
        </p:nvSpPr>
        <p:spPr>
          <a:xfrm>
            <a:off x="1158129" y="555809"/>
            <a:ext cx="392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of each pixel spectrum using the formula of the synchrotron spectrum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86037-AFE0-40D7-896B-65D984346FD9}"/>
              </a:ext>
            </a:extLst>
          </p:cNvPr>
          <p:cNvSpPr txBox="1"/>
          <p:nvPr/>
        </p:nvSpPr>
        <p:spPr>
          <a:xfrm>
            <a:off x="785182" y="1945836"/>
            <a:ext cx="24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</a:t>
            </a:r>
          </a:p>
        </p:txBody>
      </p:sp>
      <p:sp>
        <p:nvSpPr>
          <p:cNvPr id="16" name="10 Marcador de número de diapositiva">
            <a:extLst>
              <a:ext uri="{FF2B5EF4-FFF2-40B4-BE49-F238E27FC236}">
                <a16:creationId xmlns:a16="http://schemas.microsoft.com/office/drawing/2014/main" id="{B219B2D4-FD21-45A4-8387-BE36993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6</a:t>
            </a: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16631" y="949415"/>
                <a:ext cx="700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631" y="949415"/>
                <a:ext cx="700833" cy="276999"/>
              </a:xfrm>
              <a:prstGeom prst="rect">
                <a:avLst/>
              </a:prstGeom>
              <a:blipFill>
                <a:blip r:embed="rId7"/>
                <a:stretch>
                  <a:fillRect l="-43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4741" y="2537330"/>
            <a:ext cx="4161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(look Lobanov+1998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Sokolovsky</a:t>
            </a:r>
            <a:r>
              <a:rPr lang="en-US" sz="1400" dirty="0">
                <a:solidFill>
                  <a:srgbClr val="000000"/>
                </a:solidFill>
              </a:rPr>
              <a:t>+ 2011, Fromm+2013)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89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F9FC-E403-40DE-B0BE-48C597AD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</a:t>
            </a:r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 smtClean="0"/>
              <a:t>Magnetic </a:t>
            </a:r>
            <a:r>
              <a:rPr lang="en-US" dirty="0"/>
              <a:t>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26D93-7E19-4061-A361-4A4EA54F9168}"/>
              </a:ext>
            </a:extLst>
          </p:cNvPr>
          <p:cNvSpPr txBox="1"/>
          <p:nvPr/>
        </p:nvSpPr>
        <p:spPr>
          <a:xfrm>
            <a:off x="703654" y="2117291"/>
            <a:ext cx="41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Using the </a:t>
            </a:r>
            <a:r>
              <a:rPr lang="en-US" b="1" u="sng" dirty="0" err="1"/>
              <a:t>coreshift</a:t>
            </a:r>
            <a:endParaRPr lang="en-US" b="1" u="sng" dirty="0"/>
          </a:p>
        </p:txBody>
      </p:sp>
      <p:sp>
        <p:nvSpPr>
          <p:cNvPr id="10" name="10 Marcador de número de diapositiva">
            <a:extLst>
              <a:ext uri="{FF2B5EF4-FFF2-40B4-BE49-F238E27FC236}">
                <a16:creationId xmlns:a16="http://schemas.microsoft.com/office/drawing/2014/main" id="{F19334F5-643D-4C85-B26B-87E1979F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7</a:t>
            </a:r>
            <a:endParaRPr lang="es-ES" dirty="0"/>
          </a:p>
          <a:p>
            <a:endParaRPr lang="es-E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B6CA77E-33EE-4C6C-A0C4-43BF5770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63" y="4081541"/>
            <a:ext cx="3556182" cy="263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62" y="4536572"/>
            <a:ext cx="1899100" cy="1477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77544" y="5130687"/>
                <a:ext cx="262180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𝐵</m:t>
                        </m:r>
                      </m:e>
                      <m:sub>
                        <m:r>
                          <a:rPr lang="en-US" b="0" i="1" smtClean="0"/>
                          <m:t>𝑐</m:t>
                        </m:r>
                        <m:r>
                          <a:rPr lang="en-US" b="0" i="1" smtClean="0"/>
                          <m:t>,5</m:t>
                        </m:r>
                        <m:r>
                          <a:rPr lang="en-US" b="0" i="1" smtClean="0"/>
                          <m:t>𝐺𝐻𝑧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ea typeface="Cambria Math" panose="02040503050406030204" pitchFamily="18" charset="0"/>
                      </a:rPr>
                      <m:t>  0.04</m:t>
                    </m:r>
                  </m:oMath>
                </a14:m>
                <a:r>
                  <a:rPr lang="en-US" dirty="0" smtClean="0"/>
                  <a:t> 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𝑘</m:t>
                        </m:r>
                      </m:e>
                      <m:sub>
                        <m:r>
                          <a:rPr lang="en-US" b="0" i="1" smtClean="0"/>
                          <m:t>𝑟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  <m:r>
                      <a:rPr lang="en-US" b="0" i="1" smtClean="0"/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4" y="5130687"/>
                <a:ext cx="2621808" cy="289182"/>
              </a:xfrm>
              <a:prstGeom prst="rect">
                <a:avLst/>
              </a:prstGeom>
              <a:blipFill>
                <a:blip r:embed="rId5"/>
                <a:stretch>
                  <a:fillRect l="-3256" t="-25532" r="-465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77544" y="4779130"/>
                <a:ext cx="287828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𝐵</m:t>
                        </m:r>
                      </m:e>
                      <m:sub>
                        <m:r>
                          <a:rPr lang="en-US" b="0" i="1" smtClean="0"/>
                          <m:t>𝑐</m:t>
                        </m:r>
                        <m:r>
                          <a:rPr lang="en-US" b="0" i="1" smtClean="0"/>
                          <m:t>,5</m:t>
                        </m:r>
                        <m:r>
                          <a:rPr lang="en-US" b="0" i="1" smtClean="0"/>
                          <m:t>𝐺𝐻𝑧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ea typeface="Cambria Math" panose="02040503050406030204" pitchFamily="18" charset="0"/>
                      </a:rPr>
                      <m:t>  0.0043</m:t>
                    </m:r>
                  </m:oMath>
                </a14:m>
                <a:r>
                  <a:rPr lang="en-US" dirty="0" smtClean="0"/>
                  <a:t> 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𝑘</m:t>
                        </m:r>
                      </m:e>
                      <m:sub>
                        <m:r>
                          <a:rPr lang="en-US" b="0" i="1" smtClean="0"/>
                          <m:t>𝑟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  <m:r>
                      <a:rPr lang="en-US" i="1"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/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4" y="4779130"/>
                <a:ext cx="2878288" cy="289182"/>
              </a:xfrm>
              <a:prstGeom prst="rect">
                <a:avLst/>
              </a:prstGeom>
              <a:blipFill>
                <a:blip r:embed="rId6"/>
                <a:stretch>
                  <a:fillRect l="-2966" t="-25532" r="-424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20E5C-6F84-4B5E-B4F0-150BFCAF9277}"/>
                  </a:ext>
                </a:extLst>
              </p:cNvPr>
              <p:cNvSpPr txBox="1"/>
              <p:nvPr/>
            </p:nvSpPr>
            <p:spPr>
              <a:xfrm>
                <a:off x="703654" y="885923"/>
                <a:ext cx="613220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Using the synchrotron spectrum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/>
                      <m:t>𝐵</m:t>
                    </m:r>
                    <m:r>
                      <a:rPr lang="en-US" b="0" i="1" smtClean="0"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20E5C-6F84-4B5E-B4F0-150BFCAF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4" y="885923"/>
                <a:ext cx="6132203" cy="379656"/>
              </a:xfrm>
              <a:prstGeom prst="rect">
                <a:avLst/>
              </a:prstGeom>
              <a:blipFill>
                <a:blip r:embed="rId7"/>
                <a:stretch>
                  <a:fillRect l="-795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91274" y="1379238"/>
                <a:ext cx="169482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𝐵</m:t>
                        </m:r>
                      </m:e>
                      <m:sub>
                        <m:r>
                          <a:rPr lang="en-US" b="0" i="1" smtClean="0"/>
                          <m:t>𝑐</m:t>
                        </m:r>
                        <m:r>
                          <a:rPr lang="en-US" b="0" i="1" smtClean="0"/>
                          <m:t>,5</m:t>
                        </m:r>
                        <m:r>
                          <a:rPr lang="en-US" b="0" i="1" smtClean="0"/>
                          <m:t>𝐺𝐻𝑧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ea typeface="Cambria Math" panose="02040503050406030204" pitchFamily="18" charset="0"/>
                      </a:rPr>
                      <m:t>  0.03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G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4" y="1379238"/>
                <a:ext cx="1694823" cy="289182"/>
              </a:xfrm>
              <a:prstGeom prst="rect">
                <a:avLst/>
              </a:prstGeom>
              <a:blipFill>
                <a:blip r:embed="rId8"/>
                <a:stretch>
                  <a:fillRect l="-5036" t="-25000" r="-5755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03654" y="2498932"/>
            <a:ext cx="225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Coreshift</a:t>
            </a:r>
            <a:r>
              <a:rPr lang="en-US" sz="1400" dirty="0" smtClean="0"/>
              <a:t> measurement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78" y="2354417"/>
            <a:ext cx="2881887" cy="6610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4" y="3354502"/>
            <a:ext cx="1008351" cy="398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2" y="3340000"/>
            <a:ext cx="2093660" cy="416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9" y="3287510"/>
            <a:ext cx="2327157" cy="599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32278" y="2948246"/>
                <a:ext cx="2552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/>
                        </m:ctrlPr>
                      </m:sSubPr>
                      <m:e>
                        <m:r>
                          <a:rPr lang="en-US" sz="1600" i="1"/>
                          <m:t>𝑘</m:t>
                        </m:r>
                      </m:e>
                      <m:sub>
                        <m:r>
                          <a:rPr lang="en-US" sz="1600" i="1"/>
                          <m:t>𝑟</m:t>
                        </m:r>
                        <m:r>
                          <a:rPr lang="en-US" sz="1600" i="1"/>
                          <m:t> </m:t>
                        </m:r>
                      </m:sub>
                    </m:sSub>
                    <m:r>
                      <a:rPr lang="en-US" sz="1600" i="1"/>
                      <m:t>=1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78" y="2948246"/>
                <a:ext cx="2552524" cy="584775"/>
              </a:xfrm>
              <a:prstGeom prst="rect">
                <a:avLst/>
              </a:prstGeom>
              <a:blipFill>
                <a:blip r:embed="rId13"/>
                <a:stretch>
                  <a:fillRect l="-143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884802" y="3021579"/>
            <a:ext cx="103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(for illustration and simplicity)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3654" y="3026281"/>
            <a:ext cx="225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Core magnetic field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9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F9FC-E403-40DE-B0BE-48C597AD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0836+710: </a:t>
            </a:r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 smtClean="0"/>
              <a:t>Magnetic </a:t>
            </a:r>
            <a:r>
              <a:rPr lang="en-US" dirty="0"/>
              <a:t>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26D93-7E19-4061-A361-4A4EA54F9168}"/>
              </a:ext>
            </a:extLst>
          </p:cNvPr>
          <p:cNvSpPr txBox="1"/>
          <p:nvPr/>
        </p:nvSpPr>
        <p:spPr>
          <a:xfrm>
            <a:off x="703654" y="2117291"/>
            <a:ext cx="41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Using the </a:t>
            </a:r>
            <a:r>
              <a:rPr lang="en-US" b="1" u="sng" dirty="0" err="1"/>
              <a:t>coreshift</a:t>
            </a:r>
            <a:endParaRPr lang="en-US" b="1" u="sng" dirty="0"/>
          </a:p>
        </p:txBody>
      </p:sp>
      <p:sp>
        <p:nvSpPr>
          <p:cNvPr id="10" name="10 Marcador de número de diapositiva">
            <a:extLst>
              <a:ext uri="{FF2B5EF4-FFF2-40B4-BE49-F238E27FC236}">
                <a16:creationId xmlns:a16="http://schemas.microsoft.com/office/drawing/2014/main" id="{F19334F5-643D-4C85-B26B-87E1979F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r>
              <a:rPr lang="es-ES" dirty="0"/>
              <a:t>7</a:t>
            </a:r>
            <a:endParaRPr lang="es-ES" dirty="0"/>
          </a:p>
          <a:p>
            <a:endParaRPr lang="es-E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B6CA77E-33EE-4C6C-A0C4-43BF5770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363" y="4081541"/>
            <a:ext cx="3556182" cy="263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59" y="4081541"/>
            <a:ext cx="3400341" cy="264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7544" y="5130687"/>
                <a:ext cx="262180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𝐺𝐻𝑧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0.04</m:t>
                    </m:r>
                  </m:oMath>
                </a14:m>
                <a:r>
                  <a:rPr lang="en-US" dirty="0" smtClean="0"/>
                  <a:t> 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4" y="5130687"/>
                <a:ext cx="2621808" cy="289182"/>
              </a:xfrm>
              <a:prstGeom prst="rect">
                <a:avLst/>
              </a:prstGeom>
              <a:blipFill>
                <a:blip r:embed="rId5"/>
                <a:stretch>
                  <a:fillRect l="-3256" t="-25532" r="-2093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7544" y="4779130"/>
                <a:ext cx="287828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𝐺𝐻𝑧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0.0043</m:t>
                    </m:r>
                  </m:oMath>
                </a14:m>
                <a:r>
                  <a:rPr lang="en-US" dirty="0" smtClean="0"/>
                  <a:t> 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4" y="4779130"/>
                <a:ext cx="2878288" cy="289182"/>
              </a:xfrm>
              <a:prstGeom prst="rect">
                <a:avLst/>
              </a:prstGeom>
              <a:blipFill>
                <a:blip r:embed="rId6"/>
                <a:stretch>
                  <a:fillRect l="-2966" t="-25532" r="-1907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20E5C-6F84-4B5E-B4F0-150BFCAF9277}"/>
                  </a:ext>
                </a:extLst>
              </p:cNvPr>
              <p:cNvSpPr txBox="1"/>
              <p:nvPr/>
            </p:nvSpPr>
            <p:spPr>
              <a:xfrm>
                <a:off x="703654" y="885923"/>
                <a:ext cx="613220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Using the synchrotron spectrum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/>
                      <m:t>𝐵</m:t>
                    </m:r>
                    <m:r>
                      <a:rPr lang="en-US" b="0" i="1" smtClean="0"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20E5C-6F84-4B5E-B4F0-150BFCAF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4" y="885923"/>
                <a:ext cx="6132203" cy="379656"/>
              </a:xfrm>
              <a:prstGeom prst="rect">
                <a:avLst/>
              </a:prstGeom>
              <a:blipFill>
                <a:blip r:embed="rId7"/>
                <a:stretch>
                  <a:fillRect l="-795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03654" y="2498932"/>
            <a:ext cx="225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Coreshift</a:t>
            </a:r>
            <a:r>
              <a:rPr lang="en-US" sz="1400" dirty="0" smtClean="0"/>
              <a:t> measurement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78" y="2354417"/>
            <a:ext cx="2881887" cy="6610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4" y="3354502"/>
            <a:ext cx="1008351" cy="398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2" y="3340000"/>
            <a:ext cx="2093660" cy="416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9" y="3287510"/>
            <a:ext cx="2327157" cy="599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32278" y="2948246"/>
                <a:ext cx="2552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/>
                        </m:ctrlPr>
                      </m:sSubPr>
                      <m:e>
                        <m:r>
                          <a:rPr lang="en-US" sz="1600" i="1"/>
                          <m:t>𝑘</m:t>
                        </m:r>
                      </m:e>
                      <m:sub>
                        <m:r>
                          <a:rPr lang="en-US" sz="1600" i="1"/>
                          <m:t>𝑟</m:t>
                        </m:r>
                        <m:r>
                          <a:rPr lang="en-US" sz="1600" i="1"/>
                          <m:t> </m:t>
                        </m:r>
                      </m:sub>
                    </m:sSub>
                    <m:r>
                      <a:rPr lang="en-US" sz="1600" i="1"/>
                      <m:t>=1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78" y="2948246"/>
                <a:ext cx="2552524" cy="584775"/>
              </a:xfrm>
              <a:prstGeom prst="rect">
                <a:avLst/>
              </a:prstGeom>
              <a:blipFill>
                <a:blip r:embed="rId12"/>
                <a:stretch>
                  <a:fillRect l="-143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884802" y="3021579"/>
            <a:ext cx="103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(for illustration and simplicity)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3654" y="3026281"/>
            <a:ext cx="225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Core magnetic field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076734" y="1511423"/>
                <a:ext cx="41037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𝑘</m:t>
                        </m:r>
                      </m:e>
                      <m:sub>
                        <m:r>
                          <a:rPr lang="en-US" b="0" i="1" smtClean="0"/>
                          <m:t>𝑟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should be close to 1 (close to equipartition, adiabatic loses, conical jet). </a:t>
                </a:r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734" y="1511423"/>
                <a:ext cx="4103777" cy="553998"/>
              </a:xfrm>
              <a:prstGeom prst="rect">
                <a:avLst/>
              </a:prstGeom>
              <a:blipFill>
                <a:blip r:embed="rId13"/>
                <a:stretch>
                  <a:fillRect l="-3566" t="-14286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22613" y="1409020"/>
            <a:ext cx="4071918" cy="7505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91274" y="1379238"/>
                <a:ext cx="169482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/>
                        </m:ctrlPr>
                      </m:sSubPr>
                      <m:e>
                        <m:r>
                          <a:rPr lang="en-US" b="0" i="1" smtClean="0"/>
                          <m:t>𝐵</m:t>
                        </m:r>
                      </m:e>
                      <m:sub>
                        <m:r>
                          <a:rPr lang="en-US" b="0" i="1" smtClean="0"/>
                          <m:t>𝑐</m:t>
                        </m:r>
                        <m:r>
                          <a:rPr lang="en-US" b="0" i="1" smtClean="0"/>
                          <m:t>,5</m:t>
                        </m:r>
                        <m:r>
                          <a:rPr lang="en-US" b="0" i="1" smtClean="0"/>
                          <m:t>𝐺𝐻𝑧</m:t>
                        </m:r>
                        <m:r>
                          <a:rPr lang="en-US" b="0" i="1" smtClean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ea typeface="Cambria Math" panose="02040503050406030204" pitchFamily="18" charset="0"/>
                      </a:rPr>
                      <m:t>  0.03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G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4" y="1379238"/>
                <a:ext cx="1694823" cy="289182"/>
              </a:xfrm>
              <a:prstGeom prst="rect">
                <a:avLst/>
              </a:prstGeom>
              <a:blipFill>
                <a:blip r:embed="rId14"/>
                <a:stretch>
                  <a:fillRect l="-5036" t="-25000" r="-5755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456</Words>
  <Application>Microsoft Office PowerPoint</Application>
  <PresentationFormat>On-screen Show (4:3)</PresentationFormat>
  <Paragraphs>182</Paragraphs>
  <Slides>20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Helvetica Light</vt:lpstr>
      <vt:lpstr>Lucida Grande</vt:lpstr>
      <vt:lpstr>Tw Cen MT</vt:lpstr>
      <vt:lpstr>Wingdings</vt:lpstr>
      <vt:lpstr>Office Theme</vt:lpstr>
      <vt:lpstr>Multi-frequency studies of the jet in the high-redshift quasar             S5 0836+710 </vt:lpstr>
      <vt:lpstr>0836+710</vt:lpstr>
      <vt:lpstr>0836+710: RadioAstron maps</vt:lpstr>
      <vt:lpstr>Image Alignment and Coreshift</vt:lpstr>
      <vt:lpstr>0836+710: Coreshift</vt:lpstr>
      <vt:lpstr>0836+710: Kinematics</vt:lpstr>
      <vt:lpstr>0836+710: Synchrotron spectrum</vt:lpstr>
      <vt:lpstr>0836+710: Core Magnetic field</vt:lpstr>
      <vt:lpstr>0836+710: Core Magnetic field</vt:lpstr>
      <vt:lpstr>Asymmetries</vt:lpstr>
      <vt:lpstr>Asymmetries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vlbi studies of 0836+710</dc:title>
  <dc:creator>Ro Ro</dc:creator>
  <cp:lastModifiedBy>angioni</cp:lastModifiedBy>
  <cp:revision>180</cp:revision>
  <dcterms:created xsi:type="dcterms:W3CDTF">2018-09-04T07:39:45Z</dcterms:created>
  <dcterms:modified xsi:type="dcterms:W3CDTF">2018-10-08T22:04:24Z</dcterms:modified>
</cp:coreProperties>
</file>