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281" r:id="rId4"/>
    <p:sldId id="282" r:id="rId5"/>
    <p:sldId id="260" r:id="rId6"/>
    <p:sldId id="257" r:id="rId7"/>
    <p:sldId id="259" r:id="rId8"/>
    <p:sldId id="288" r:id="rId9"/>
    <p:sldId id="258" r:id="rId10"/>
    <p:sldId id="284" r:id="rId11"/>
    <p:sldId id="272" r:id="rId12"/>
    <p:sldId id="271" r:id="rId13"/>
    <p:sldId id="285" r:id="rId14"/>
    <p:sldId id="274" r:id="rId15"/>
    <p:sldId id="286" r:id="rId16"/>
    <p:sldId id="275" r:id="rId17"/>
    <p:sldId id="273" r:id="rId18"/>
    <p:sldId id="280" r:id="rId19"/>
    <p:sldId id="276" r:id="rId20"/>
    <p:sldId id="277" r:id="rId21"/>
    <p:sldId id="267" r:id="rId22"/>
    <p:sldId id="268" r:id="rId23"/>
    <p:sldId id="269" r:id="rId24"/>
    <p:sldId id="287" r:id="rId25"/>
    <p:sldId id="270" r:id="rId26"/>
    <p:sldId id="265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14"/>
    <p:restoredTop sz="92640"/>
  </p:normalViewPr>
  <p:slideViewPr>
    <p:cSldViewPr snapToGrid="0" snapToObjects="1">
      <p:cViewPr>
        <p:scale>
          <a:sx n="98" d="100"/>
          <a:sy n="98" d="100"/>
        </p:scale>
        <p:origin x="1552" y="344"/>
      </p:cViewPr>
      <p:guideLst/>
    </p:cSldViewPr>
  </p:slideViewPr>
  <p:outlineViewPr>
    <p:cViewPr>
      <p:scale>
        <a:sx n="33" d="100"/>
        <a:sy n="33" d="100"/>
      </p:scale>
      <p:origin x="0" y="-23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F4D89-D235-884A-B1F2-5E4370CB6A23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8E5FE-D7E0-CA4D-8BE5-F9D2BFC3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8E5FE-D7E0-CA4D-8BE5-F9D2BFC3CA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5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8E5FE-D7E0-CA4D-8BE5-F9D2BFC3CA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2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8E5FE-D7E0-CA4D-8BE5-F9D2BFC3CA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3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8E5FE-D7E0-CA4D-8BE5-F9D2BFC3CA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8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0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6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7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3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6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2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53CF8-4346-7D47-8B74-B888C982E3A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49CA3-95FF-0F4F-AF12-064DFB73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Continuum Observations of Starbursts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VLBI and International LOFAR observations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34547"/>
            <a:ext cx="9144000" cy="1655762"/>
          </a:xfrm>
        </p:spPr>
        <p:txBody>
          <a:bodyPr/>
          <a:lstStyle/>
          <a:p>
            <a:r>
              <a:rPr lang="en-US" dirty="0" smtClean="0"/>
              <a:t>John Conway (</a:t>
            </a:r>
            <a:r>
              <a:rPr lang="en-US" smtClean="0"/>
              <a:t>Chalmers </a:t>
            </a:r>
            <a:r>
              <a:rPr lang="en-US" dirty="0" err="1" smtClean="0"/>
              <a:t>Univ</a:t>
            </a:r>
            <a:r>
              <a:rPr lang="en-US" dirty="0" smtClean="0"/>
              <a:t>/Onsala)</a:t>
            </a:r>
          </a:p>
          <a:p>
            <a:r>
              <a:rPr lang="en-US" dirty="0" err="1" smtClean="0"/>
              <a:t>Eskil</a:t>
            </a:r>
            <a:r>
              <a:rPr lang="en-US" dirty="0" smtClean="0"/>
              <a:t> </a:t>
            </a:r>
            <a:r>
              <a:rPr lang="en-US" dirty="0" err="1" smtClean="0"/>
              <a:t>Varenius</a:t>
            </a:r>
            <a:r>
              <a:rPr lang="en-US" dirty="0" smtClean="0"/>
              <a:t> (JBCA), Miguel Perez-Torres (IAA/</a:t>
            </a:r>
            <a:r>
              <a:rPr lang="en-US" dirty="0" err="1" smtClean="0"/>
              <a:t>Univ</a:t>
            </a:r>
            <a:r>
              <a:rPr lang="en-US" dirty="0" smtClean="0"/>
              <a:t> Zaragoza)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47" y="0"/>
            <a:ext cx="8701454" cy="6470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4755" y="4702628"/>
            <a:ext cx="3814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Bondi et al 2012 </a:t>
            </a:r>
            <a:r>
              <a:rPr lang="mr-IN" dirty="0" smtClean="0"/>
              <a:t>–</a:t>
            </a:r>
            <a:r>
              <a:rPr lang="en-US" dirty="0" smtClean="0"/>
              <a:t> Based on 2 new sources in 2.5  years estimate </a:t>
            </a:r>
            <a:r>
              <a:rPr lang="en-US" dirty="0" err="1" smtClean="0"/>
              <a:t>RSNe</a:t>
            </a:r>
            <a:r>
              <a:rPr lang="en-US" dirty="0" smtClean="0"/>
              <a:t> rate 0.82</a:t>
            </a:r>
            <a:r>
              <a:rPr lang="en-US" baseline="30000" dirty="0"/>
              <a:t> </a:t>
            </a:r>
            <a:r>
              <a:rPr lang="en-US" dirty="0" err="1" smtClean="0"/>
              <a:t>yr</a:t>
            </a:r>
            <a:r>
              <a:rPr lang="en-US" baseline="30000" dirty="0" smtClean="0"/>
              <a:t>-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dirty="0" smtClean="0"/>
              <a:t> (one sigma confidence 0.30 </a:t>
            </a:r>
            <a:r>
              <a:rPr lang="mr-IN" dirty="0" smtClean="0"/>
              <a:t>–</a:t>
            </a:r>
            <a:r>
              <a:rPr lang="en-US" dirty="0" smtClean="0"/>
              <a:t> 1.88 </a:t>
            </a:r>
            <a:r>
              <a:rPr lang="en-US" dirty="0" err="1"/>
              <a:t>yr</a:t>
            </a:r>
            <a:r>
              <a:rPr lang="en-US" baseline="30000" dirty="0"/>
              <a:t>--1</a:t>
            </a:r>
            <a:r>
              <a:rPr lang="en-US" dirty="0"/>
              <a:t> </a:t>
            </a:r>
            <a:r>
              <a:rPr lang="en-US" dirty="0" smtClean="0"/>
              <a:t>) and expect based on SFR and standard IMF 0.72 </a:t>
            </a:r>
            <a:r>
              <a:rPr lang="en-US" dirty="0" err="1"/>
              <a:t>yr</a:t>
            </a:r>
            <a:r>
              <a:rPr lang="en-US" baseline="30000" dirty="0"/>
              <a:t>—1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No clear evidence in Arp299A one way or other for top heavy  IMF.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charset="0"/>
                <a:ea typeface="Calibri Light" charset="0"/>
                <a:cs typeface="Calibri Light" charset="0"/>
              </a:rPr>
              <a:t>2. Arp220 </a:t>
            </a:r>
            <a:r>
              <a:rPr lang="mr-IN" sz="4000" dirty="0" smtClean="0">
                <a:latin typeface="Calibri Light" charset="0"/>
                <a:ea typeface="Calibri Light" charset="0"/>
                <a:cs typeface="Calibri Light" charset="0"/>
              </a:rPr>
              <a:t>–</a:t>
            </a:r>
            <a:r>
              <a:rPr lang="en-US" sz="4000" dirty="0" smtClean="0">
                <a:latin typeface="Calibri Light" charset="0"/>
                <a:ea typeface="Calibri Light" charset="0"/>
                <a:cs typeface="Calibri Light" charset="0"/>
              </a:rPr>
              <a:t> ULIRG at D=77 </a:t>
            </a:r>
            <a:r>
              <a:rPr lang="en-US" sz="4000" dirty="0" err="1" smtClean="0">
                <a:latin typeface="Calibri Light" charset="0"/>
                <a:ea typeface="Calibri Light" charset="0"/>
                <a:cs typeface="Calibri Light" charset="0"/>
              </a:rPr>
              <a:t>Mpc</a:t>
            </a:r>
            <a:endParaRPr lang="en-US" sz="40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800" y="2007394"/>
            <a:ext cx="2692400" cy="398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2007394"/>
            <a:ext cx="2971800" cy="435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30" y="2007394"/>
            <a:ext cx="2692400" cy="398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0" y="2225652"/>
            <a:ext cx="4408367" cy="30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465" y="1298786"/>
            <a:ext cx="4166455" cy="5228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23" y="2056432"/>
            <a:ext cx="6326981" cy="208833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2332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Arp220 VLBI </a:t>
            </a:r>
            <a:r>
              <a:rPr lang="mr-IN" sz="3600" dirty="0" smtClean="0"/>
              <a:t>–</a:t>
            </a:r>
            <a:r>
              <a:rPr lang="en-US" sz="3600" dirty="0" smtClean="0"/>
              <a:t> 23 epochs consistently reduced </a:t>
            </a:r>
            <a:r>
              <a:rPr lang="mr-IN" sz="3600" dirty="0" smtClean="0"/>
              <a:t>–</a:t>
            </a:r>
            <a:r>
              <a:rPr lang="en-US" sz="3600" dirty="0" smtClean="0"/>
              <a:t> </a:t>
            </a:r>
            <a:r>
              <a:rPr lang="en-US" sz="3600" dirty="0" err="1" smtClean="0"/>
              <a:t>Varenius</a:t>
            </a:r>
            <a:r>
              <a:rPr lang="en-US" sz="3600" dirty="0" smtClean="0"/>
              <a:t> et al 2018 - submitted 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223319" y="4483753"/>
            <a:ext cx="55099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meant to be a ‘Data Paper’ </a:t>
            </a:r>
            <a:r>
              <a:rPr lang="mr-IN" dirty="0" smtClean="0"/>
              <a:t>–</a:t>
            </a:r>
            <a:r>
              <a:rPr lang="en-US" dirty="0" smtClean="0"/>
              <a:t> with interpretation papers to follow later. </a:t>
            </a:r>
          </a:p>
          <a:p>
            <a:endParaRPr lang="en-US" dirty="0"/>
          </a:p>
          <a:p>
            <a:r>
              <a:rPr lang="en-US" dirty="0" smtClean="0"/>
              <a:t>Covers long time series of 20 years at 18cm.  8yrs at 6cm. Plus observations at 2cm, 3.6cm. 13cm. Mixture Global VLBI  and HSA observations.</a:t>
            </a:r>
          </a:p>
          <a:p>
            <a:endParaRPr lang="en-US" dirty="0"/>
          </a:p>
          <a:p>
            <a:r>
              <a:rPr lang="en-US" dirty="0" smtClean="0"/>
              <a:t>Total of 97 sources detected.  A wealth of data.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1" y="130628"/>
            <a:ext cx="10034395" cy="565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940895" y="5885371"/>
            <a:ext cx="7798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Stacked 6cm image with 4.3 </a:t>
            </a:r>
            <a:r>
              <a:rPr lang="en-US" dirty="0" err="1" smtClean="0"/>
              <a:t>microJy</a:t>
            </a:r>
            <a:r>
              <a:rPr lang="en-US" dirty="0" smtClean="0"/>
              <a:t>/beam  - brightest source with signal to noise &gt;250 (note about 4 times deeper than Stacked Arp299A </a:t>
            </a:r>
            <a:r>
              <a:rPr lang="mr-IN" dirty="0" smtClean="0"/>
              <a:t>–</a:t>
            </a:r>
            <a:r>
              <a:rPr lang="en-US" dirty="0" smtClean="0"/>
              <a:t> compensates larger distance).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73" y="443523"/>
            <a:ext cx="8155311" cy="5032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1931" y="1240972"/>
            <a:ext cx="26778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Luminosity versus Diameter  plot for Arp220 sources </a:t>
            </a:r>
            <a:r>
              <a:rPr lang="mr-IN" dirty="0" smtClean="0"/>
              <a:t>–</a:t>
            </a:r>
            <a:r>
              <a:rPr lang="en-US" dirty="0" smtClean="0"/>
              <a:t> compared to SN1986J and M82 SNR.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Colours</a:t>
            </a:r>
            <a:r>
              <a:rPr lang="en-US" dirty="0" smtClean="0"/>
              <a:t> represent </a:t>
            </a:r>
            <a:r>
              <a:rPr lang="en-US" dirty="0" err="1" smtClean="0"/>
              <a:t>lightcurves</a:t>
            </a:r>
            <a:r>
              <a:rPr lang="en-US" dirty="0" smtClean="0"/>
              <a:t> at 6cm.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 next paper do physical classification into </a:t>
            </a:r>
            <a:r>
              <a:rPr lang="en-US" dirty="0" err="1" smtClean="0"/>
              <a:t>SNe</a:t>
            </a:r>
            <a:r>
              <a:rPr lang="en-US" dirty="0" smtClean="0"/>
              <a:t>, SNR and Transition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6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97" y="575600"/>
            <a:ext cx="4994811" cy="38506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782532" y="4251829"/>
            <a:ext cx="0" cy="1022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63433" y="5342859"/>
            <a:ext cx="149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Expected diameter of wind blown bubble (Parra et al 2017) -  0.4 pc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433" y="6120336"/>
            <a:ext cx="1130531" cy="422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9362" y="4881194"/>
            <a:ext cx="420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bimodal size distribution consistent with Radio </a:t>
            </a:r>
            <a:r>
              <a:rPr lang="en-US" dirty="0" err="1" smtClean="0"/>
              <a:t>SNe</a:t>
            </a:r>
            <a:r>
              <a:rPr lang="en-US" dirty="0" smtClean="0"/>
              <a:t>  d&lt; 0.4pc expected Wind Blown Bubble diameter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48" y="262760"/>
            <a:ext cx="4424391" cy="3410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453" y="299848"/>
            <a:ext cx="4775098" cy="3336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6853" y="5135040"/>
            <a:ext cx="149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Expected diameter of wind blown bubble (Parra et al 2017) -  0.4 pc</a:t>
            </a:r>
          </a:p>
          <a:p>
            <a:endParaRPr lang="en-US" sz="1200" dirty="0"/>
          </a:p>
          <a:p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18509" y="3599457"/>
            <a:ext cx="241" cy="1470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nut 12"/>
          <p:cNvSpPr/>
          <p:nvPr/>
        </p:nvSpPr>
        <p:spPr>
          <a:xfrm>
            <a:off x="1845251" y="262760"/>
            <a:ext cx="1025238" cy="2223265"/>
          </a:xfrm>
          <a:prstGeom prst="donut">
            <a:avLst>
              <a:gd name="adj" fmla="val 7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8531595" y="2931684"/>
            <a:ext cx="2287956" cy="457202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4675" y="3888545"/>
            <a:ext cx="48724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  sources in range 5 </a:t>
            </a:r>
            <a:r>
              <a:rPr lang="mr-IN" dirty="0" smtClean="0"/>
              <a:t>–</a:t>
            </a:r>
            <a:r>
              <a:rPr lang="en-US" dirty="0" smtClean="0"/>
              <a:t> 10 x10</a:t>
            </a:r>
            <a:r>
              <a:rPr lang="en-US" baseline="30000" dirty="0" smtClean="0"/>
              <a:t>27</a:t>
            </a:r>
            <a:r>
              <a:rPr lang="en-US" dirty="0"/>
              <a:t> erg s</a:t>
            </a:r>
            <a:r>
              <a:rPr lang="en-US" baseline="30000" dirty="0"/>
              <a:t>-1</a:t>
            </a:r>
            <a:r>
              <a:rPr lang="en-US" dirty="0"/>
              <a:t>Hz</a:t>
            </a:r>
            <a:r>
              <a:rPr lang="en-US" baseline="30000" dirty="0"/>
              <a:t>-1</a:t>
            </a:r>
            <a:r>
              <a:rPr lang="en-US" dirty="0" smtClean="0"/>
              <a:t> .</a:t>
            </a:r>
            <a:endParaRPr lang="en-US" baseline="30000" dirty="0"/>
          </a:p>
          <a:p>
            <a:endParaRPr lang="en-US" baseline="30000" dirty="0" smtClean="0"/>
          </a:p>
          <a:p>
            <a:r>
              <a:rPr lang="en-US" dirty="0" smtClean="0"/>
              <a:t>This population of very luminous compact sources are likely very powerful type </a:t>
            </a:r>
            <a:r>
              <a:rPr lang="en-US" dirty="0" err="1" smtClean="0"/>
              <a:t>IIn</a:t>
            </a:r>
            <a:r>
              <a:rPr lang="en-US" dirty="0" smtClean="0"/>
              <a:t> </a:t>
            </a:r>
            <a:r>
              <a:rPr lang="en-US" dirty="0" err="1" smtClean="0"/>
              <a:t>RSNe</a:t>
            </a:r>
            <a:r>
              <a:rPr lang="en-US" dirty="0" smtClean="0"/>
              <a:t> </a:t>
            </a:r>
          </a:p>
          <a:p>
            <a:endParaRPr lang="en-US" baseline="30000" dirty="0"/>
          </a:p>
          <a:p>
            <a:endParaRPr lang="en-US" baseline="30000" dirty="0" smtClean="0"/>
          </a:p>
          <a:p>
            <a:r>
              <a:rPr lang="en-US" dirty="0"/>
              <a:t>Note Brightest sources in Arp299 is </a:t>
            </a:r>
            <a:endParaRPr lang="en-US" dirty="0" smtClean="0"/>
          </a:p>
          <a:p>
            <a:r>
              <a:rPr lang="en-US" dirty="0" smtClean="0"/>
              <a:t>2x10</a:t>
            </a:r>
            <a:r>
              <a:rPr lang="en-US" baseline="30000" dirty="0" smtClean="0"/>
              <a:t>27</a:t>
            </a:r>
            <a:r>
              <a:rPr lang="en-US" dirty="0" smtClean="0"/>
              <a:t> erg</a:t>
            </a:r>
            <a:r>
              <a:rPr lang="en-US" baseline="30000" dirty="0" smtClean="0"/>
              <a:t>-1</a:t>
            </a:r>
            <a:r>
              <a:rPr lang="en-US" dirty="0" smtClean="0"/>
              <a:t>Hz</a:t>
            </a:r>
            <a:r>
              <a:rPr lang="en-US" baseline="30000" dirty="0" smtClean="0"/>
              <a:t>-1</a:t>
            </a:r>
            <a:r>
              <a:rPr lang="en-US" dirty="0" smtClean="0"/>
              <a:t>. Quite different despite being within factor of 2 in SFR.</a:t>
            </a:r>
            <a:endParaRPr lang="en-US" baseline="30000" dirty="0"/>
          </a:p>
          <a:p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91034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786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Arp220 Radio Supernovae Modelling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7" y="1550625"/>
            <a:ext cx="3919470" cy="3304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16" y="1551062"/>
            <a:ext cx="7084353" cy="433104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322975" y="5515137"/>
            <a:ext cx="960486" cy="2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427730" y="1550625"/>
            <a:ext cx="0" cy="3821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619131" y="2344966"/>
            <a:ext cx="5345321" cy="8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359803" y="2308394"/>
            <a:ext cx="135854" cy="125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5322" y="5079703"/>
            <a:ext cx="389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Standard RSNe fit to 0.2195+0.492. - Most Luminous Arp220 source, although a </a:t>
            </a:r>
            <a:r>
              <a:rPr lang="en-US" dirty="0" smtClean="0"/>
              <a:t>very large 6cm rise time of 16 years (total </a:t>
            </a:r>
            <a:r>
              <a:rPr lang="en-US" dirty="0" err="1" smtClean="0"/>
              <a:t>SNe</a:t>
            </a:r>
            <a:r>
              <a:rPr lang="en-US" dirty="0" smtClean="0"/>
              <a:t> age 33 </a:t>
            </a:r>
            <a:r>
              <a:rPr lang="en-US" dirty="0" err="1" smtClean="0"/>
              <a:t>yrs</a:t>
            </a:r>
            <a:r>
              <a:rPr lang="en-US" dirty="0" smtClean="0"/>
              <a:t>).</a:t>
            </a:r>
            <a:endParaRPr lang="is-IS" dirty="0"/>
          </a:p>
        </p:txBody>
      </p:sp>
      <p:sp>
        <p:nvSpPr>
          <p:cNvPr id="2" name="TextBox 1"/>
          <p:cNvSpPr txBox="1"/>
          <p:nvPr/>
        </p:nvSpPr>
        <p:spPr>
          <a:xfrm>
            <a:off x="4621163" y="5902031"/>
            <a:ext cx="7212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Brightest sources in Arp220 consistent with rough </a:t>
            </a:r>
            <a:r>
              <a:rPr lang="en-US" dirty="0" err="1" smtClean="0"/>
              <a:t>RSNe</a:t>
            </a:r>
            <a:r>
              <a:rPr lang="en-US" dirty="0" smtClean="0"/>
              <a:t> luminosity- rise time correlation </a:t>
            </a:r>
            <a:r>
              <a:rPr lang="mr-IN" dirty="0" smtClean="0"/>
              <a:t>–</a:t>
            </a:r>
            <a:r>
              <a:rPr lang="en-US" dirty="0" smtClean="0"/>
              <a:t> but has a 5 GHz rise time larger than any other </a:t>
            </a:r>
            <a:r>
              <a:rPr lang="en-US" dirty="0" err="1" smtClean="0"/>
              <a:t>RSNe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</a:p>
          <a:p>
            <a:r>
              <a:rPr lang="en-US" dirty="0" smtClean="0"/>
              <a:t>suggests extreme wind density.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103887" y="3316533"/>
            <a:ext cx="6179574" cy="29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52933" y="3591893"/>
            <a:ext cx="13415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Luminosity  Detection limit similar to Arp299 </a:t>
            </a:r>
            <a:r>
              <a:rPr lang="mr-IN" sz="1400" dirty="0" smtClean="0"/>
              <a:t>–</a:t>
            </a:r>
            <a:r>
              <a:rPr lang="en-US" sz="1400" dirty="0" smtClean="0"/>
              <a:t> is 1.7 times more distant but 4 times deeper.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29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55" y="1447207"/>
            <a:ext cx="6213488" cy="383444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04009" y="1806965"/>
            <a:ext cx="2334491" cy="581891"/>
          </a:xfrm>
          <a:prstGeom prst="donut">
            <a:avLst>
              <a:gd name="adj" fmla="val 1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483326"/>
            <a:ext cx="589134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Arp220 has 9 likely  </a:t>
            </a:r>
            <a:r>
              <a:rPr lang="en-US" dirty="0" err="1" smtClean="0"/>
              <a:t>RSNe</a:t>
            </a:r>
            <a:r>
              <a:rPr lang="en-US" dirty="0" smtClean="0"/>
              <a:t> in range 5 -10  x 10</a:t>
            </a:r>
            <a:r>
              <a:rPr lang="en-US" baseline="30000" dirty="0" smtClean="0"/>
              <a:t>27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  <a:r>
              <a:rPr lang="en-US" dirty="0" smtClean="0"/>
              <a:t> Hz</a:t>
            </a:r>
            <a:r>
              <a:rPr lang="en-US" baseline="30000" dirty="0" smtClean="0"/>
              <a:t>-1 </a:t>
            </a:r>
            <a:r>
              <a:rPr lang="mr-IN" dirty="0" smtClean="0"/>
              <a:t>–</a:t>
            </a:r>
            <a:r>
              <a:rPr lang="en-US" dirty="0" smtClean="0"/>
              <a:t> Brightest  Arp299 is 2x10</a:t>
            </a:r>
            <a:r>
              <a:rPr lang="en-US" baseline="30000" dirty="0" smtClean="0"/>
              <a:t>27</a:t>
            </a:r>
            <a:r>
              <a:rPr lang="en-US" dirty="0" smtClean="0"/>
              <a:t> </a:t>
            </a:r>
            <a:r>
              <a:rPr lang="en-US" dirty="0"/>
              <a:t>erg s</a:t>
            </a:r>
            <a:r>
              <a:rPr lang="en-US" baseline="30000" dirty="0"/>
              <a:t>-1</a:t>
            </a:r>
            <a:r>
              <a:rPr lang="en-US" dirty="0"/>
              <a:t> Hz</a:t>
            </a:r>
            <a:r>
              <a:rPr lang="en-US" baseline="30000" dirty="0"/>
              <a:t>-1 </a:t>
            </a:r>
            <a:r>
              <a:rPr lang="en-US" dirty="0" smtClean="0"/>
              <a:t>despite having similar SFR to factor of 2 </a:t>
            </a:r>
            <a:r>
              <a:rPr lang="mr-IN" dirty="0" smtClean="0"/>
              <a:t>–</a:t>
            </a:r>
            <a:r>
              <a:rPr lang="en-US" dirty="0" smtClean="0"/>
              <a:t> why so different? Higher gas density?</a:t>
            </a:r>
          </a:p>
          <a:p>
            <a:endParaRPr lang="en-US" dirty="0"/>
          </a:p>
          <a:p>
            <a:r>
              <a:rPr lang="en-US" dirty="0" smtClean="0"/>
              <a:t>The Brightest </a:t>
            </a:r>
            <a:r>
              <a:rPr lang="en-US" dirty="0" err="1" smtClean="0"/>
              <a:t>RSNe</a:t>
            </a:r>
            <a:r>
              <a:rPr lang="en-US" dirty="0" smtClean="0"/>
              <a:t> in Arp220 has record 6cm rise time (16 </a:t>
            </a:r>
            <a:r>
              <a:rPr lang="en-US" dirty="0" err="1" smtClean="0"/>
              <a:t>yrs</a:t>
            </a:r>
            <a:r>
              <a:rPr lang="en-US" dirty="0" smtClean="0"/>
              <a:t>). Sizes much larger than SN1986J point to others also having long rise time (check in next paper).</a:t>
            </a:r>
          </a:p>
          <a:p>
            <a:endParaRPr lang="en-US" dirty="0"/>
          </a:p>
          <a:p>
            <a:r>
              <a:rPr lang="en-US" dirty="0" smtClean="0"/>
              <a:t>Is there a class of progenitors in Arp220 with ultra-dense winds </a:t>
            </a:r>
            <a:r>
              <a:rPr lang="mr-IN" dirty="0" smtClean="0"/>
              <a:t>–</a:t>
            </a:r>
            <a:r>
              <a:rPr lang="sv-SE" dirty="0" smtClean="0"/>
              <a:t>&gt;</a:t>
            </a:r>
            <a:r>
              <a:rPr lang="en-US" dirty="0" smtClean="0"/>
              <a:t> top heavy IMF?</a:t>
            </a:r>
          </a:p>
          <a:p>
            <a:endParaRPr lang="en-US" dirty="0" smtClean="0"/>
          </a:p>
          <a:p>
            <a:r>
              <a:rPr lang="en-US" dirty="0" smtClean="0"/>
              <a:t>Are there more such powerful </a:t>
            </a:r>
            <a:r>
              <a:rPr lang="en-US" dirty="0" err="1" smtClean="0"/>
              <a:t>SNe</a:t>
            </a:r>
            <a:r>
              <a:rPr lang="en-US" dirty="0" smtClean="0"/>
              <a:t> than expected for standard IMF and consistent with ‘top-heavy’ or standard IMF? </a:t>
            </a:r>
          </a:p>
          <a:p>
            <a:endParaRPr lang="en-US" dirty="0"/>
          </a:p>
          <a:p>
            <a:r>
              <a:rPr lang="en-US" dirty="0" smtClean="0"/>
              <a:t> If typical age of the 9 sources   &gt; </a:t>
            </a:r>
            <a:r>
              <a:rPr lang="en-US" dirty="0"/>
              <a:t>5 -10  x 10</a:t>
            </a:r>
            <a:r>
              <a:rPr lang="en-US" baseline="30000" dirty="0"/>
              <a:t>27</a:t>
            </a:r>
            <a:r>
              <a:rPr lang="en-US" dirty="0"/>
              <a:t> erg s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dirty="0" smtClean="0"/>
              <a:t>Hz</a:t>
            </a:r>
            <a:r>
              <a:rPr lang="en-US" baseline="30000" dirty="0" smtClean="0"/>
              <a:t>-1</a:t>
            </a:r>
            <a:r>
              <a:rPr lang="en-US" dirty="0" smtClean="0"/>
              <a:t> is 50 years </a:t>
            </a:r>
            <a:r>
              <a:rPr lang="mr-IN" baseline="30000" dirty="0" smtClean="0"/>
              <a:t>–</a:t>
            </a:r>
            <a:r>
              <a:rPr lang="en-US" dirty="0" smtClean="0"/>
              <a:t> occurrence rate 0.4 yr</a:t>
            </a:r>
            <a:r>
              <a:rPr lang="en-US" baseline="30000" dirty="0" smtClean="0"/>
              <a:t>-1</a:t>
            </a:r>
            <a:r>
              <a:rPr lang="en-US" dirty="0" smtClean="0"/>
              <a:t>. Consistent with expected </a:t>
            </a:r>
            <a:r>
              <a:rPr lang="en-US" i="1" dirty="0" smtClean="0"/>
              <a:t>total</a:t>
            </a:r>
            <a:r>
              <a:rPr lang="en-US" dirty="0" smtClean="0"/>
              <a:t> </a:t>
            </a:r>
            <a:r>
              <a:rPr lang="en-US" dirty="0" err="1" smtClean="0"/>
              <a:t>IIn</a:t>
            </a:r>
            <a:r>
              <a:rPr lang="en-US" dirty="0" smtClean="0"/>
              <a:t> rate under standard IMF </a:t>
            </a:r>
            <a:r>
              <a:rPr lang="mr-IN" dirty="0" smtClean="0"/>
              <a:t>–</a:t>
            </a:r>
            <a:r>
              <a:rPr lang="en-US" dirty="0" smtClean="0"/>
              <a:t> BUT all luminous </a:t>
            </a:r>
            <a:r>
              <a:rPr lang="en-US" dirty="0" err="1" smtClean="0"/>
              <a:t>RSNe</a:t>
            </a:r>
            <a:r>
              <a:rPr lang="en-US" dirty="0" smtClean="0"/>
              <a:t> are type </a:t>
            </a:r>
            <a:r>
              <a:rPr lang="en-US" dirty="0" err="1" smtClean="0"/>
              <a:t>IIn</a:t>
            </a:r>
            <a:r>
              <a:rPr lang="en-US" dirty="0" smtClean="0"/>
              <a:t> but not all type </a:t>
            </a:r>
            <a:r>
              <a:rPr lang="en-US" dirty="0" err="1" smtClean="0"/>
              <a:t>Iin</a:t>
            </a:r>
            <a:r>
              <a:rPr lang="en-US" dirty="0" smtClean="0"/>
              <a:t> are luminous </a:t>
            </a:r>
            <a:r>
              <a:rPr lang="en-US" dirty="0" err="1" smtClean="0"/>
              <a:t>RSNe</a:t>
            </a:r>
            <a:r>
              <a:rPr lang="en-US" dirty="0" smtClean="0"/>
              <a:t>. Only (small) fraction of </a:t>
            </a:r>
            <a:r>
              <a:rPr lang="en-US" dirty="0" err="1" smtClean="0"/>
              <a:t>IIn</a:t>
            </a:r>
            <a:r>
              <a:rPr lang="en-US" dirty="0" smtClean="0"/>
              <a:t> reach  </a:t>
            </a:r>
            <a:r>
              <a:rPr lang="en-US" dirty="0"/>
              <a:t>&gt; 5 </a:t>
            </a:r>
            <a:r>
              <a:rPr lang="en-US" dirty="0" smtClean="0"/>
              <a:t>x </a:t>
            </a:r>
            <a:r>
              <a:rPr lang="en-US" dirty="0"/>
              <a:t>10</a:t>
            </a:r>
            <a:r>
              <a:rPr lang="en-US" baseline="30000" dirty="0"/>
              <a:t>27</a:t>
            </a:r>
            <a:r>
              <a:rPr lang="en-US" dirty="0"/>
              <a:t> erg s</a:t>
            </a:r>
            <a:r>
              <a:rPr lang="en-US" baseline="30000" dirty="0"/>
              <a:t>-1</a:t>
            </a:r>
            <a:r>
              <a:rPr lang="en-US" dirty="0"/>
              <a:t> Hz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dirty="0" smtClean="0"/>
              <a:t>- so observed rate of these sources too high for standard IMF?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3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72" y="520358"/>
            <a:ext cx="4994811" cy="38506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02372" y="4095075"/>
            <a:ext cx="0" cy="1022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58857" y="5343011"/>
            <a:ext cx="149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Expected diameter of wind blown bubble (Parra et al 2017) -  0.4 pc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76" y="6120488"/>
            <a:ext cx="1130531" cy="4228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793513" y="4077261"/>
            <a:ext cx="0" cy="1022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41474" y="5250677"/>
            <a:ext cx="1152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Age of 1pc Diameter SNR for mean  expansion speed 5000  - 1000 km/s is  95 </a:t>
            </a:r>
            <a:r>
              <a:rPr lang="en-US" sz="1200" dirty="0" err="1" smtClean="0"/>
              <a:t>yrs</a:t>
            </a:r>
            <a:r>
              <a:rPr lang="en-US" sz="1200" dirty="0" smtClean="0"/>
              <a:t>  - 190 </a:t>
            </a:r>
            <a:r>
              <a:rPr lang="en-US" sz="1200" dirty="0" err="1" smtClean="0"/>
              <a:t>yrs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282314" y="1091844"/>
            <a:ext cx="59096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Total observed number of SNR with d = 0.5 </a:t>
            </a:r>
            <a:r>
              <a:rPr lang="mr-IN" sz="1600" dirty="0" smtClean="0"/>
              <a:t>–</a:t>
            </a:r>
            <a:r>
              <a:rPr lang="en-US" sz="1600" dirty="0" smtClean="0"/>
              <a:t> 1.0 pc is 43.</a:t>
            </a:r>
          </a:p>
          <a:p>
            <a:endParaRPr lang="en-US" sz="1600" dirty="0"/>
          </a:p>
          <a:p>
            <a:r>
              <a:rPr lang="en-US" sz="1600" dirty="0" smtClean="0"/>
              <a:t>If 4 </a:t>
            </a:r>
            <a:r>
              <a:rPr lang="en-US" sz="1600" dirty="0" err="1" smtClean="0"/>
              <a:t>SNe</a:t>
            </a:r>
            <a:r>
              <a:rPr lang="en-US" sz="1600" dirty="0" smtClean="0"/>
              <a:t>/</a:t>
            </a:r>
            <a:r>
              <a:rPr lang="en-US" sz="1600" dirty="0" err="1" smtClean="0"/>
              <a:t>yr</a:t>
            </a:r>
            <a:r>
              <a:rPr lang="en-US" sz="1600" dirty="0" smtClean="0"/>
              <a:t> and age 190yrs expect 760</a:t>
            </a:r>
            <a:r>
              <a:rPr lang="en-US" sz="1600" dirty="0"/>
              <a:t> </a:t>
            </a:r>
            <a:r>
              <a:rPr lang="en-US" sz="1600" dirty="0" smtClean="0"/>
              <a:t>(!) which is 20 times larger than observed.</a:t>
            </a:r>
          </a:p>
          <a:p>
            <a:endParaRPr lang="en-US" sz="1600" dirty="0"/>
          </a:p>
          <a:p>
            <a:r>
              <a:rPr lang="en-US" sz="1600" dirty="0" smtClean="0"/>
              <a:t>Explanations </a:t>
            </a:r>
            <a:r>
              <a:rPr lang="mr-IN" sz="1600" dirty="0" smtClean="0"/>
              <a:t>–</a:t>
            </a:r>
            <a:r>
              <a:rPr lang="en-US" sz="1600" dirty="0" smtClean="0"/>
              <a:t> SNR diameter scales as 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Berezhko</a:t>
            </a:r>
            <a:r>
              <a:rPr lang="en-US" sz="1600" dirty="0" smtClean="0"/>
              <a:t>  and Volk 2004) - maybe only seeing high luminosity tip </a:t>
            </a:r>
            <a:r>
              <a:rPr lang="mr-IN" sz="1600" dirty="0" smtClean="0"/>
              <a:t>–</a:t>
            </a:r>
            <a:r>
              <a:rPr lang="en-US" sz="1600" dirty="0" smtClean="0"/>
              <a:t> but E</a:t>
            </a:r>
            <a:r>
              <a:rPr lang="en-US" sz="1600" baseline="-25000" dirty="0" smtClean="0"/>
              <a:t>SN</a:t>
            </a:r>
            <a:r>
              <a:rPr lang="en-US" sz="1600" dirty="0" smtClean="0"/>
              <a:t> should have narrow dispersion. Observational biases can explain lack?</a:t>
            </a:r>
          </a:p>
          <a:p>
            <a:endParaRPr lang="en-US" sz="1600" dirty="0" smtClean="0"/>
          </a:p>
          <a:p>
            <a:r>
              <a:rPr lang="en-US" sz="1600" dirty="0" smtClean="0"/>
              <a:t>Alternatively most </a:t>
            </a:r>
            <a:r>
              <a:rPr lang="en-US" sz="1600" dirty="0" err="1" smtClean="0"/>
              <a:t>SNe</a:t>
            </a:r>
            <a:r>
              <a:rPr lang="en-US" sz="1600" dirty="0" smtClean="0"/>
              <a:t> could explode in </a:t>
            </a:r>
            <a:r>
              <a:rPr lang="en-US" sz="1600" dirty="0" err="1" smtClean="0"/>
              <a:t>densites</a:t>
            </a:r>
            <a:r>
              <a:rPr lang="en-US" sz="1600" dirty="0" smtClean="0"/>
              <a:t> &gt;1x10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and become radiative before they accrete mass equal to  ejecta mass and so are radio weak.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687" y="2353000"/>
            <a:ext cx="404980" cy="2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03" y="350639"/>
            <a:ext cx="9238362" cy="6507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72" y="1440873"/>
            <a:ext cx="3093605" cy="1385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5142" y="5497286"/>
            <a:ext cx="3914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Extreme conditions 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</a:t>
            </a:r>
            <a:r>
              <a:rPr lang="en-US" sz="2400" dirty="0" err="1" smtClean="0"/>
              <a:t>Msol</a:t>
            </a:r>
            <a:r>
              <a:rPr lang="en-US" sz="2400" dirty="0" smtClean="0"/>
              <a:t>/pc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 - Test SF models ‘universal’ IMF </a:t>
            </a:r>
            <a:r>
              <a:rPr lang="en-US" sz="2400" dirty="0" err="1" smtClean="0"/>
              <a:t>etc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98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809" y="3369247"/>
            <a:ext cx="4022524" cy="3023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2" y="223039"/>
            <a:ext cx="4299478" cy="3004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1" y="223039"/>
            <a:ext cx="60350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Empirical Approach. - Fit Cumulative  N(&gt;S)  distribution. Power law exponent similar to that for SNR in normal galaxies.</a:t>
            </a:r>
          </a:p>
          <a:p>
            <a:endParaRPr lang="en-US" sz="1600" dirty="0"/>
          </a:p>
          <a:p>
            <a:r>
              <a:rPr lang="en-US" sz="1600" dirty="0" smtClean="0"/>
              <a:t>Estimate maximum radiative lifetime 1000 </a:t>
            </a:r>
            <a:r>
              <a:rPr lang="en-US" sz="1600" dirty="0" err="1" smtClean="0"/>
              <a:t>yrs</a:t>
            </a:r>
            <a:r>
              <a:rPr lang="en-US" sz="1600" dirty="0" smtClean="0"/>
              <a:t> based on B-field  and IC losses off radiation. Extrapolate cumulative LF function till there is 4000 sources. Find total cumulative radio flux density is maximum only 25% of to the total flux density in diffuse MERLIN scale disk emission. </a:t>
            </a:r>
          </a:p>
          <a:p>
            <a:endParaRPr lang="en-US" sz="1600" dirty="0"/>
          </a:p>
          <a:p>
            <a:r>
              <a:rPr lang="en-US" sz="1600" dirty="0" smtClean="0"/>
              <a:t>Follows diffuse emission </a:t>
            </a:r>
            <a:r>
              <a:rPr lang="en-US" sz="1600" b="1" dirty="0" smtClean="0"/>
              <a:t>not </a:t>
            </a:r>
            <a:r>
              <a:rPr lang="en-US" sz="1600" dirty="0" smtClean="0"/>
              <a:t>a superposition of weak point sources, and primary electrons don’t have long enough lifetime to diffuse into ISM. What is the diffuse emission?</a:t>
            </a:r>
          </a:p>
          <a:p>
            <a:endParaRPr lang="en-US" sz="1600" dirty="0"/>
          </a:p>
          <a:p>
            <a:r>
              <a:rPr lang="en-US" sz="1600" dirty="0" err="1" smtClean="0"/>
              <a:t>Lacki</a:t>
            </a:r>
            <a:r>
              <a:rPr lang="en-US" sz="1600" dirty="0" smtClean="0"/>
              <a:t> et al 2010 predict that electron ‘calorimeter’ models break down in ULIRGs </a:t>
            </a:r>
            <a:r>
              <a:rPr lang="mr-IN" sz="1600" dirty="0" smtClean="0"/>
              <a:t>–</a:t>
            </a:r>
            <a:r>
              <a:rPr lang="en-US" sz="1600" dirty="0"/>
              <a:t> </a:t>
            </a:r>
            <a:r>
              <a:rPr lang="en-US" sz="1600" dirty="0" smtClean="0"/>
              <a:t>energy in primary electrons lost to IC in &lt;1000yr lifetimes. We also see SNRs may be less efficient in accelerating primary electrons (too few SNRs)</a:t>
            </a:r>
          </a:p>
          <a:p>
            <a:endParaRPr lang="en-US" sz="1600" dirty="0"/>
          </a:p>
          <a:p>
            <a:r>
              <a:rPr lang="en-US" sz="1600" dirty="0" err="1"/>
              <a:t>Lacki</a:t>
            </a:r>
            <a:r>
              <a:rPr lang="en-US" sz="1600" dirty="0"/>
              <a:t> et al </a:t>
            </a:r>
            <a:r>
              <a:rPr lang="en-US" sz="1600" dirty="0" smtClean="0"/>
              <a:t>2010. Diffuse emission comes from relativistic protons interacting with ISM producing electrons and positrons -  Needs ‘Cosmic conspiracy’ for ULIRGS to follow same FIR-Radio correlation as normal galaxies.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25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2696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3. International LOFAR observations of Arp220/Arp299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151" y="1530372"/>
            <a:ext cx="7393549" cy="473782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985554" y="3265714"/>
            <a:ext cx="1214846" cy="39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2149" y="3148149"/>
            <a:ext cx="112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Irish station now in 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1580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LOFAR Arp220 </a:t>
            </a:r>
            <a:r>
              <a:rPr lang="en-US" sz="4000" dirty="0" err="1" smtClean="0"/>
              <a:t>Varenius</a:t>
            </a:r>
            <a:r>
              <a:rPr lang="en-US" sz="4000" dirty="0" smtClean="0"/>
              <a:t> et al 2016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61" y="1620828"/>
            <a:ext cx="5053133" cy="4405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406" y="1678009"/>
            <a:ext cx="5071695" cy="4261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198" y="6140656"/>
            <a:ext cx="590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LOFAR 150 MHz 0.4’’ Resolution image. East and West peaks of LOFAR shifted from cm peaks (black dots)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81039" y="6133844"/>
            <a:ext cx="466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Spectral Index LOFAR 150MHz and </a:t>
            </a:r>
            <a:r>
              <a:rPr lang="en-US" smtClean="0"/>
              <a:t>matched resolution VLA 6GHz.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977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Arp220 Geometry of free-free thermal gas 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855" y="1517371"/>
            <a:ext cx="3998403" cy="3714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200" y="1472973"/>
            <a:ext cx="4474319" cy="3367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3" y="5254194"/>
            <a:ext cx="5808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spectra fitting East and West Nucleus </a:t>
            </a:r>
            <a:r>
              <a:rPr lang="mr-IN" dirty="0" smtClean="0"/>
              <a:t>–</a:t>
            </a:r>
            <a:r>
              <a:rPr lang="en-US" dirty="0" smtClean="0"/>
              <a:t> To LOFAR + MERLIN + VLA data. Has for nuclei  conventional  smooth mixed Synchrotron Condon model </a:t>
            </a:r>
            <a:r>
              <a:rPr lang="mr-IN" dirty="0" smtClean="0"/>
              <a:t>–</a:t>
            </a:r>
            <a:r>
              <a:rPr lang="en-US" dirty="0" smtClean="0"/>
              <a:t> dashed line + power law halo </a:t>
            </a:r>
            <a:r>
              <a:rPr lang="mr-IN" dirty="0" smtClean="0"/>
              <a:t>–</a:t>
            </a:r>
            <a:r>
              <a:rPr lang="en-US" dirty="0" smtClean="0"/>
              <a:t> W Nucleus not well fitted. Vertical line LBA frequency 60MHz-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9777" y="5231643"/>
            <a:ext cx="4351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Conway, </a:t>
            </a:r>
            <a:r>
              <a:rPr lang="en-US" dirty="0" err="1" smtClean="0"/>
              <a:t>Elitzur</a:t>
            </a:r>
            <a:r>
              <a:rPr lang="en-US" dirty="0" smtClean="0"/>
              <a:t> and Parra (2018) ‘Radiation Propagation in Clumpy media’ </a:t>
            </a:r>
            <a:r>
              <a:rPr lang="en-US" dirty="0" err="1" smtClean="0"/>
              <a:t>Colours</a:t>
            </a:r>
            <a:r>
              <a:rPr lang="en-US" dirty="0" smtClean="0"/>
              <a:t> show  clumpy </a:t>
            </a:r>
            <a:r>
              <a:rPr lang="en-US" dirty="0" err="1" smtClean="0"/>
              <a:t>ff</a:t>
            </a:r>
            <a:r>
              <a:rPr lang="en-US" dirty="0" smtClean="0"/>
              <a:t> model.  Apply this in Arp220 W Nucleus to get better fit.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Clumpy Free-Free gas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3369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Varenius</a:t>
            </a:r>
            <a:r>
              <a:rPr lang="en-US" sz="2400" dirty="0" smtClean="0"/>
              <a:t> et al 2016 require to get a fit to the free-free absorption in Arp220 that the thermal emission/synchrotron ratio at 1 GHz is only 0.4% whereas in normal galaxies it is 10%. </a:t>
            </a:r>
          </a:p>
          <a:p>
            <a:r>
              <a:rPr lang="en-US" sz="2400" dirty="0" smtClean="0"/>
              <a:t>Also noted by </a:t>
            </a:r>
            <a:r>
              <a:rPr lang="en-US" sz="2400" dirty="0" err="1" smtClean="0"/>
              <a:t>Barcos-Muñoz</a:t>
            </a:r>
            <a:r>
              <a:rPr lang="en-US" sz="2400" dirty="0" smtClean="0"/>
              <a:t> et al 2015 that  33GHz VLA was synchrotron dominated not free-free dominated implying low thermal fraction. Suggested </a:t>
            </a:r>
            <a:r>
              <a:rPr lang="en-US" sz="2400" dirty="0" err="1" smtClean="0"/>
              <a:t>ionising</a:t>
            </a:r>
            <a:r>
              <a:rPr lang="en-US" sz="2400" dirty="0" smtClean="0"/>
              <a:t> photons absorbed by dust.</a:t>
            </a:r>
          </a:p>
          <a:p>
            <a:r>
              <a:rPr lang="en-US" sz="2400" dirty="0" smtClean="0"/>
              <a:t>Important because </a:t>
            </a:r>
            <a:r>
              <a:rPr lang="en-US" sz="2400" dirty="0"/>
              <a:t>t</a:t>
            </a:r>
            <a:r>
              <a:rPr lang="en-US" sz="2400" dirty="0" smtClean="0"/>
              <a:t>he 20GHz  </a:t>
            </a:r>
            <a:r>
              <a:rPr lang="mr-IN" sz="2400" dirty="0" smtClean="0"/>
              <a:t>–</a:t>
            </a:r>
            <a:r>
              <a:rPr lang="en-US" sz="2400" dirty="0"/>
              <a:t> </a:t>
            </a:r>
            <a:r>
              <a:rPr lang="en-US" sz="2400" dirty="0" smtClean="0"/>
              <a:t>40 GHz region observing free-free emission often discussed as a galaxy SFR indicator.</a:t>
            </a:r>
          </a:p>
          <a:p>
            <a:r>
              <a:rPr lang="en-US" sz="2400" dirty="0" smtClean="0"/>
              <a:t>The small thermal fraction could instead be naturally explained if free-free is in HII regions (</a:t>
            </a:r>
            <a:r>
              <a:rPr lang="en-US" sz="2400" dirty="0" err="1" smtClean="0"/>
              <a:t>i.e</a:t>
            </a:r>
            <a:r>
              <a:rPr lang="en-US" sz="2400" dirty="0"/>
              <a:t> </a:t>
            </a:r>
            <a:r>
              <a:rPr lang="en-US" sz="2400" dirty="0" err="1" smtClean="0"/>
              <a:t>Lacki</a:t>
            </a:r>
            <a:r>
              <a:rPr lang="en-US" sz="2400" dirty="0"/>
              <a:t> </a:t>
            </a:r>
            <a:r>
              <a:rPr lang="en-US" sz="2400" dirty="0" smtClean="0"/>
              <a:t>2013) that are small and optically thick in ULIRG environments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5" y="4328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Arp220 Outflows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215" y="1368843"/>
            <a:ext cx="4064517" cy="363895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5109" y="1895964"/>
            <a:ext cx="4575012" cy="398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5109" y="6090240"/>
            <a:ext cx="419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LOFAR 150 MHz observations suggests outflows in both East and West Nuclei.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7533" y="5007801"/>
            <a:ext cx="3513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Recent ALMA HCN detection of outflow in West Nucleus (</a:t>
            </a:r>
            <a:r>
              <a:rPr lang="en-US" dirty="0" err="1" smtClean="0"/>
              <a:t>Barcos</a:t>
            </a:r>
            <a:r>
              <a:rPr lang="en-US" dirty="0" smtClean="0"/>
              <a:t>-Munoz et al 2017) consistent with LOFAR.</a:t>
            </a:r>
          </a:p>
          <a:p>
            <a:endParaRPr lang="en-US" dirty="0"/>
          </a:p>
          <a:p>
            <a:r>
              <a:rPr lang="en-US" dirty="0" smtClean="0"/>
              <a:t>East nucleus?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8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Arp299A LOFAR outflow 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4041" y="1690688"/>
            <a:ext cx="3142696" cy="4829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84561"/>
            <a:ext cx="6224954" cy="3115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457" y="5320324"/>
            <a:ext cx="5708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Ramírez-Olivencia</a:t>
            </a:r>
            <a:r>
              <a:rPr lang="en-US" dirty="0"/>
              <a:t> </a:t>
            </a:r>
            <a:r>
              <a:rPr lang="en-US" dirty="0" smtClean="0"/>
              <a:t> et al 2018 International LOFAR imaging of Arp299 at 150MHz and 0.4’’ resolution  </a:t>
            </a:r>
            <a:r>
              <a:rPr lang="mr-IN" dirty="0" smtClean="0"/>
              <a:t>–</a:t>
            </a:r>
            <a:r>
              <a:rPr lang="en-US" dirty="0" smtClean="0"/>
              <a:t> showing bi-directional outflow. Observing ULIRG sample </a:t>
            </a:r>
            <a:r>
              <a:rPr lang="mr-IN" dirty="0" smtClean="0"/>
              <a:t>–</a:t>
            </a:r>
            <a:r>
              <a:rPr lang="en-US" dirty="0" smtClean="0"/>
              <a:t> apply to LOFAR survey data as new way to detect galactic outflows.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9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Conclusions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4351338"/>
          </a:xfrm>
        </p:spPr>
        <p:txBody>
          <a:bodyPr>
            <a:normAutofit/>
          </a:bodyPr>
          <a:lstStyle/>
          <a:p>
            <a:r>
              <a:rPr lang="en-US" sz="1900" dirty="0" smtClean="0"/>
              <a:t>Radio Supernovae in Arp299A broadly consistent with standard IMF, but the very luminous, long rise time </a:t>
            </a:r>
            <a:r>
              <a:rPr lang="en-US" sz="1900" dirty="0" err="1" smtClean="0"/>
              <a:t>RSNe</a:t>
            </a:r>
            <a:r>
              <a:rPr lang="en-US" sz="1900" dirty="0" smtClean="0"/>
              <a:t> in Arp220 </a:t>
            </a:r>
            <a:r>
              <a:rPr lang="en-US" sz="1900" i="1" dirty="0" smtClean="0"/>
              <a:t>may</a:t>
            </a:r>
            <a:r>
              <a:rPr lang="en-US" sz="1900" dirty="0" smtClean="0"/>
              <a:t> point to a top heavy IMF.</a:t>
            </a:r>
          </a:p>
          <a:p>
            <a:r>
              <a:rPr lang="en-US" sz="1900" dirty="0" smtClean="0"/>
              <a:t>In Arp220 there appear to be many fewer Radio SNR in size range 0.5 </a:t>
            </a:r>
            <a:r>
              <a:rPr lang="mr-IN" sz="1900" dirty="0" smtClean="0"/>
              <a:t>–</a:t>
            </a:r>
            <a:r>
              <a:rPr lang="en-US" sz="1900" dirty="0" smtClean="0"/>
              <a:t> 1pc  than one would expect, also given electron lifetimes &lt; 1000yrs -</a:t>
            </a:r>
            <a:r>
              <a:rPr lang="en-US" sz="1900" dirty="0" smtClean="0">
                <a:sym typeface="Wingdings"/>
              </a:rPr>
              <a:t> T</a:t>
            </a:r>
            <a:r>
              <a:rPr lang="en-US" sz="1900" dirty="0" smtClean="0"/>
              <a:t>otal radio flux density in Arp220 cannot be ‘sum of compact sources’ and electrons no time to diffuse into ISM. Argue diffuse radio emission is from secondary electrons/positrons </a:t>
            </a:r>
            <a:r>
              <a:rPr lang="mr-IN" sz="1900" dirty="0" smtClean="0"/>
              <a:t>–</a:t>
            </a:r>
            <a:r>
              <a:rPr lang="en-US" sz="1900" dirty="0" smtClean="0"/>
              <a:t> but then needs ‘cosmic conspiracy’ to fit same FIR-radio correlation as normal galaxies !?</a:t>
            </a:r>
          </a:p>
          <a:p>
            <a:r>
              <a:rPr lang="en-US" sz="1900" dirty="0" smtClean="0"/>
              <a:t>LOFAR free-free absorption provides new way to probe geometry of thermal </a:t>
            </a:r>
            <a:r>
              <a:rPr lang="en-US" sz="1900" dirty="0" err="1" smtClean="0"/>
              <a:t>ionised</a:t>
            </a:r>
            <a:r>
              <a:rPr lang="en-US" sz="1900" dirty="0" smtClean="0"/>
              <a:t> gas in SF galaxies. A clumpy/HII model may fit data better with implications for using high frequency free-free emission as a SF tracer in LIRGs/ULIRGs</a:t>
            </a:r>
          </a:p>
          <a:p>
            <a:r>
              <a:rPr lang="en-US" sz="1900" dirty="0" smtClean="0"/>
              <a:t>LOFAR detections of SF induced galactic outflows provide a new way of detecting SF feedback in galaxies </a:t>
            </a:r>
            <a:r>
              <a:rPr lang="mr-IN" sz="1900" dirty="0" smtClean="0"/>
              <a:t>–</a:t>
            </a:r>
            <a:r>
              <a:rPr lang="en-US" sz="1900" dirty="0" smtClean="0"/>
              <a:t> calibrate mechanical luminosity in a few sources (joint ALMA+LOFAR) and use LOFAR surveys at international resolution to get overall contribution.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Goals of Starburst VLBI Observations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Continuum Components  - Compact Sources + ‘Diffuse’ SF Disk emission + Outflows</a:t>
            </a:r>
            <a:endParaRPr lang="en-US" dirty="0"/>
          </a:p>
          <a:p>
            <a:r>
              <a:rPr lang="en-US" dirty="0" smtClean="0"/>
              <a:t>Scientific Questions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b="1" i="1" dirty="0" smtClean="0"/>
              <a:t>S</a:t>
            </a:r>
            <a:r>
              <a:rPr lang="en-US" i="1" dirty="0" smtClean="0"/>
              <a:t>t</a:t>
            </a:r>
            <a:r>
              <a:rPr lang="en-US" b="1" i="1" dirty="0" smtClean="0"/>
              <a:t>ar-formation in extreme Environments</a:t>
            </a:r>
            <a:r>
              <a:rPr lang="en-US" i="1" dirty="0" smtClean="0"/>
              <a:t>, </a:t>
            </a:r>
            <a:r>
              <a:rPr lang="en-US" dirty="0" smtClean="0"/>
              <a:t>standard or different?  Constrain SF theories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b="1" i="1" dirty="0" smtClean="0"/>
              <a:t>Origin of the SFR </a:t>
            </a:r>
            <a:r>
              <a:rPr lang="mr-IN" b="1" i="1" dirty="0" smtClean="0"/>
              <a:t>–</a:t>
            </a:r>
            <a:r>
              <a:rPr lang="en-US" b="1" i="1" dirty="0" smtClean="0"/>
              <a:t> FIR </a:t>
            </a:r>
            <a:r>
              <a:rPr lang="mr-IN" b="1" i="1" dirty="0" smtClean="0"/>
              <a:t>–</a:t>
            </a:r>
            <a:r>
              <a:rPr lang="en-US" b="1" i="1" dirty="0" smtClean="0"/>
              <a:t> Radio correlation </a:t>
            </a:r>
            <a:r>
              <a:rPr lang="mr-IN" dirty="0" smtClean="0"/>
              <a:t>–</a:t>
            </a:r>
            <a:r>
              <a:rPr lang="en-US" dirty="0" smtClean="0"/>
              <a:t> fundamental tool to use radio to trace SF i.e. for SKA, but we don’t understand mechanism. VLBI observes particle acceleration sites.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b="1" i="1" dirty="0" smtClean="0"/>
              <a:t>Properties and Distribution of Thermal ionized gas</a:t>
            </a:r>
            <a:r>
              <a:rPr lang="mr-IN" dirty="0" smtClean="0"/>
              <a:t>–</a:t>
            </a:r>
            <a:r>
              <a:rPr lang="en-US" dirty="0" smtClean="0"/>
              <a:t> study by free-free absorption observations</a:t>
            </a:r>
            <a:r>
              <a:rPr lang="en-US" dirty="0"/>
              <a:t> </a:t>
            </a:r>
            <a:r>
              <a:rPr lang="en-US" dirty="0" smtClean="0"/>
              <a:t>using international LOFAR.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b="1" i="1" dirty="0" smtClean="0"/>
              <a:t>Outflows in SF Galaxies </a:t>
            </a:r>
            <a:r>
              <a:rPr lang="mr-IN" b="1" i="1" dirty="0" smtClean="0"/>
              <a:t>–</a:t>
            </a:r>
            <a:r>
              <a:rPr lang="en-US" b="1" i="1" dirty="0" smtClean="0"/>
              <a:t> </a:t>
            </a:r>
            <a:r>
              <a:rPr lang="en-US" dirty="0" smtClean="0"/>
              <a:t>use LOFAR low frequency/high resolution observations as new method to trace galactic mechanical feedback from intense nuclear SF</a:t>
            </a:r>
            <a:endParaRPr lang="en-US" b="1" i="1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78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Talk Contents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 a complete review. </a:t>
            </a:r>
            <a:r>
              <a:rPr lang="en-US" dirty="0"/>
              <a:t>D</a:t>
            </a:r>
            <a:r>
              <a:rPr lang="en-US" dirty="0" smtClean="0"/>
              <a:t>iscusses only highly luminous LIRG/ULIRG sources- focus on recent observations of LIRG Arp299 and ULIRG Arp220 (see N. Ramirez-</a:t>
            </a:r>
            <a:r>
              <a:rPr lang="en-US" dirty="0" err="1" smtClean="0"/>
              <a:t>Olivencia</a:t>
            </a:r>
            <a:r>
              <a:rPr lang="en-US" dirty="0" smtClean="0"/>
              <a:t> talk for VLBI observations of LIRG/ULIRG sample).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Arp299  VLBI observations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Arp220   VLBI observations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International LOFAR observations of Arp220 and Arp299.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3" y="1881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1.  Arp 299 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50" y="1356968"/>
            <a:ext cx="7137186" cy="51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505" y="62449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5" y="477036"/>
            <a:ext cx="7579458" cy="5655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8639" y="1527208"/>
            <a:ext cx="2470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EVN epochs stacked at 6cm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 is 18.5 </a:t>
            </a:r>
            <a:r>
              <a:rPr lang="en-US" dirty="0" err="1" smtClean="0"/>
              <a:t>microJy</a:t>
            </a:r>
            <a:r>
              <a:rPr lang="en-US" dirty="0" smtClean="0"/>
              <a:t>/beam.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Detection threshold 5 sigma, 26 detected sources.</a:t>
            </a:r>
          </a:p>
        </p:txBody>
      </p:sp>
    </p:spTree>
    <p:extLst>
      <p:ext uri="{BB962C8B-B14F-4D97-AF65-F5344CB8AC3E}">
        <p14:creationId xmlns:p14="http://schemas.microsoft.com/office/powerpoint/2010/main" val="19743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9" y="0"/>
            <a:ext cx="7925302" cy="5973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7179" y="5542972"/>
            <a:ext cx="2727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See Talk tomorrow by Miguel Perez-Torres on Tidal Disruption Event (TDE) in Arp299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5" y="1450760"/>
            <a:ext cx="3348990" cy="1843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60" y="1592746"/>
            <a:ext cx="3451552" cy="1701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812" y="1317657"/>
            <a:ext cx="4037264" cy="2164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458" y="3435531"/>
            <a:ext cx="2704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Pre-Supernova Stage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Massive star inside wind blown bubble with density </a:t>
            </a:r>
          </a:p>
          <a:p>
            <a:r>
              <a:rPr lang="en-US" dirty="0" smtClean="0"/>
              <a:t>Proportional to r</a:t>
            </a:r>
            <a:r>
              <a:rPr lang="en-US" baseline="30000" dirty="0" smtClean="0"/>
              <a:t>-2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7051" y="3481698"/>
            <a:ext cx="256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Radio Supernova Stage </a:t>
            </a:r>
          </a:p>
          <a:p>
            <a:endParaRPr lang="en-US" dirty="0"/>
          </a:p>
          <a:p>
            <a:r>
              <a:rPr lang="en-US" dirty="0" smtClean="0"/>
              <a:t>Radio emitting shock transits the wind blown bubble.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/>
              <a:t> </a:t>
            </a:r>
            <a:r>
              <a:rPr lang="en-US" dirty="0" err="1" smtClean="0"/>
              <a:t>RSNe</a:t>
            </a:r>
            <a:r>
              <a:rPr lang="en-US" dirty="0" smtClean="0"/>
              <a:t> isolated from ISM so can tell us about stellar evolution.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14967" y="3294505"/>
            <a:ext cx="3122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Radio Supernova Remnant</a:t>
            </a:r>
          </a:p>
          <a:p>
            <a:endParaRPr lang="en-US" dirty="0"/>
          </a:p>
          <a:p>
            <a:r>
              <a:rPr lang="en-US" dirty="0" smtClean="0"/>
              <a:t>Shock wave beyond wind blown bubble and interacts with ISM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/>
              <a:t> Studying this phase tells us about ISM.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1487" y="318418"/>
            <a:ext cx="12180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  <a:ea typeface="Calibri Light" charset="0"/>
                <a:cs typeface="Calibri Light" charset="0"/>
              </a:rPr>
              <a:t>Radio Supernovae (</a:t>
            </a:r>
            <a:r>
              <a:rPr lang="en-US" sz="4000" dirty="0" err="1" smtClean="0">
                <a:latin typeface="+mj-lt"/>
                <a:ea typeface="Calibri Light" charset="0"/>
                <a:cs typeface="Calibri Light" charset="0"/>
              </a:rPr>
              <a:t>RSNe</a:t>
            </a:r>
            <a:r>
              <a:rPr lang="en-US" sz="4000" dirty="0" smtClean="0">
                <a:latin typeface="+mj-lt"/>
                <a:ea typeface="Calibri Light" charset="0"/>
                <a:cs typeface="Calibri Light" charset="0"/>
              </a:rPr>
              <a:t>)  and Supernova Remnants (SNR</a:t>
            </a:r>
            <a:r>
              <a:rPr lang="en-US" sz="4000" dirty="0" smtClean="0">
                <a:latin typeface="Calibri Light" charset="0"/>
                <a:ea typeface="Calibri Light" charset="0"/>
                <a:cs typeface="Calibri Light" charset="0"/>
              </a:rPr>
              <a:t>)  </a:t>
            </a:r>
            <a:endParaRPr lang="en-US" sz="40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5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0993"/>
            <a:ext cx="6976696" cy="5377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4896" y="1430594"/>
            <a:ext cx="34823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Remaining compact sources mixture of Radio Supernovae (</a:t>
            </a:r>
            <a:r>
              <a:rPr lang="en-US" dirty="0" err="1" smtClean="0"/>
              <a:t>RSNe</a:t>
            </a:r>
            <a:r>
              <a:rPr lang="en-US" dirty="0" smtClean="0"/>
              <a:t>) and Supernova Remnants (SNRs).</a:t>
            </a:r>
          </a:p>
          <a:p>
            <a:endParaRPr lang="en-US" dirty="0"/>
          </a:p>
          <a:p>
            <a:r>
              <a:rPr lang="en-US" dirty="0" err="1" smtClean="0"/>
              <a:t>Lightcurves</a:t>
            </a:r>
            <a:r>
              <a:rPr lang="en-US" dirty="0" smtClean="0"/>
              <a:t> of a few sources definitely </a:t>
            </a:r>
            <a:r>
              <a:rPr lang="en-US" dirty="0" err="1" smtClean="0"/>
              <a:t>RSNe</a:t>
            </a:r>
            <a:r>
              <a:rPr lang="en-US" dirty="0" smtClean="0"/>
              <a:t>. Also shown by detection of sizes in at least 6 sources (Perez-Torres at al 2018 in prep) consistent with SNR Size-Luminosity relation defined by M82 SNR sizes and Arp220 sizes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Batejet</a:t>
            </a:r>
            <a:r>
              <a:rPr lang="en-US" dirty="0" smtClean="0"/>
              <a:t> et al 2011).</a:t>
            </a:r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65269" y="2364377"/>
            <a:ext cx="613954" cy="757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788229" y="2468880"/>
            <a:ext cx="796834" cy="783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4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1764</Words>
  <Application>Microsoft Macintosh PowerPoint</Application>
  <PresentationFormat>Widescreen</PresentationFormat>
  <Paragraphs>140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Calibri Light</vt:lpstr>
      <vt:lpstr>Mangal</vt:lpstr>
      <vt:lpstr>Wingdings</vt:lpstr>
      <vt:lpstr>Arial</vt:lpstr>
      <vt:lpstr>Office Theme</vt:lpstr>
      <vt:lpstr>Continuum Observations of Starbursts  VLBI and International LOFAR observations</vt:lpstr>
      <vt:lpstr>PowerPoint Presentation</vt:lpstr>
      <vt:lpstr>Goals of Starburst VLBI Observations </vt:lpstr>
      <vt:lpstr>Talk Contents</vt:lpstr>
      <vt:lpstr>1.  Arp 299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Arp220 – ULIRG at D=77 Mpc</vt:lpstr>
      <vt:lpstr>Arp220 VLBI – 23 epochs consistently reduced – Varenius et al 2018 - submitted </vt:lpstr>
      <vt:lpstr>PowerPoint Presentation</vt:lpstr>
      <vt:lpstr>PowerPoint Presentation</vt:lpstr>
      <vt:lpstr>PowerPoint Presentation</vt:lpstr>
      <vt:lpstr>PowerPoint Presentation</vt:lpstr>
      <vt:lpstr>Arp220 Radio Supernovae Modelling </vt:lpstr>
      <vt:lpstr>PowerPoint Presentation</vt:lpstr>
      <vt:lpstr>PowerPoint Presentation</vt:lpstr>
      <vt:lpstr>PowerPoint Presentation</vt:lpstr>
      <vt:lpstr>3. International LOFAR observations of Arp220/Arp299</vt:lpstr>
      <vt:lpstr>LOFAR Arp220 Varenius et al 2016 </vt:lpstr>
      <vt:lpstr>Arp220 Geometry of free-free thermal gas </vt:lpstr>
      <vt:lpstr>Clumpy Free-Free gas </vt:lpstr>
      <vt:lpstr>Arp220 Outflows </vt:lpstr>
      <vt:lpstr>Arp299A LOFAR outflow </vt:lpstr>
      <vt:lpstr>Conclusions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Continuum Observations of Starbursts</dc:title>
  <dc:creator>Microsoft Office User</dc:creator>
  <cp:lastModifiedBy>Microsoft Office User</cp:lastModifiedBy>
  <cp:revision>83</cp:revision>
  <dcterms:created xsi:type="dcterms:W3CDTF">2018-10-07T14:13:16Z</dcterms:created>
  <dcterms:modified xsi:type="dcterms:W3CDTF">2018-10-09T06:37:12Z</dcterms:modified>
</cp:coreProperties>
</file>