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Lobster"/>
      <p:regular r:id="rId28"/>
    </p:embeddedFont>
    <p:embeddedFont>
      <p:font typeface="Varela Round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obster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VarelaRou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3ad8cb77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3ad8cb77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3ad8cb77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3ad8cb77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3ad8cb77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3ad8cb77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3ad8cb77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3ad8cb77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3ad8cb77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3ad8cb77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3ad8cb77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3ad8cb77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3c037e0c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3c037e0c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3c037e0c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3c037e0c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3ad8cb7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3ad8cb7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3bca495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3bca495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d400e2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d400e2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3c037e0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3c037e0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6ec4b5b3d35d5c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6ec4b5b3d35d5c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3c037e0c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3c037e0c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3e16f444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3e16f444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6ec4b5b3d35d5c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6ec4b5b3d35d5c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3e16f444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3e16f444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6ec4b5b3d35d5c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6ec4b5b3d35d5c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3d895d89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3d895d89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6ec4b5b3d35d5c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6ec4b5b3d35d5c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3ad8cb77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3ad8cb77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T.M. Bocanegra Bahamon</a:t>
            </a:r>
            <a:r>
              <a:rPr lang="en" sz="1800"/>
              <a:t>, L.I. Gurvits, G. Cimo, G. Molera Calves, D.A. Duev and S. Pogrebenko </a:t>
            </a:r>
            <a:endParaRPr sz="18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76200"/>
            <a:ext cx="6093375" cy="40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91975"/>
            <a:ext cx="1025800" cy="10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3575" y="152400"/>
            <a:ext cx="11525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159300" y="-12175"/>
            <a:ext cx="146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GR035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95" name="Google Shape;2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94725"/>
            <a:ext cx="6463026" cy="26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23" y="3067175"/>
            <a:ext cx="5999174" cy="20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2"/>
          <p:cNvSpPr txBox="1"/>
          <p:nvPr/>
        </p:nvSpPr>
        <p:spPr>
          <a:xfrm>
            <a:off x="488525" y="763175"/>
            <a:ext cx="2031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"/>
          <p:cNvSpPr txBox="1"/>
          <p:nvPr/>
        </p:nvSpPr>
        <p:spPr>
          <a:xfrm>
            <a:off x="537725" y="560525"/>
            <a:ext cx="29010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Displacement between measured and predicted 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MEX celestial position: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Formal precision (3σ):	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	RA	34 μas  35 m	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	Dec	58 μas  60 m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9" name="Google Shape;299;p22"/>
          <p:cNvSpPr txBox="1"/>
          <p:nvPr/>
        </p:nvSpPr>
        <p:spPr>
          <a:xfrm>
            <a:off x="6335000" y="3477025"/>
            <a:ext cx="23568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Doppler spectral resolution of ~2 mHz, linear measure </a:t>
            </a: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30 μm/s</a:t>
            </a:r>
            <a:endParaRPr/>
          </a:p>
        </p:txBody>
      </p:sp>
      <p:sp>
        <p:nvSpPr>
          <p:cNvPr id="300" name="Google Shape;300;p22"/>
          <p:cNvSpPr txBox="1"/>
          <p:nvPr/>
        </p:nvSpPr>
        <p:spPr>
          <a:xfrm>
            <a:off x="7790000" y="163300"/>
            <a:ext cx="11655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7471050" y="69025"/>
            <a:ext cx="16368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Duev et al., 2016</a:t>
            </a:r>
            <a:endParaRPr sz="1000"/>
          </a:p>
        </p:txBody>
      </p:sp>
      <p:sp>
        <p:nvSpPr>
          <p:cNvPr id="302" name="Google Shape;302;p22"/>
          <p:cNvSpPr txBox="1"/>
          <p:nvPr/>
        </p:nvSpPr>
        <p:spPr>
          <a:xfrm>
            <a:off x="522800" y="2922775"/>
            <a:ext cx="17655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522800" y="2888500"/>
            <a:ext cx="34278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Bocanegra-Bahamon et al., 2017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>
            <p:ph type="title"/>
          </p:nvPr>
        </p:nvSpPr>
        <p:spPr>
          <a:xfrm>
            <a:off x="2902500" y="445025"/>
            <a:ext cx="8520600" cy="14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Varela Round"/>
                <a:ea typeface="Varela Round"/>
                <a:cs typeface="Varela Round"/>
                <a:sym typeface="Varela Round"/>
              </a:rPr>
              <a:t>PRIDE</a:t>
            </a:r>
            <a:r>
              <a:rPr lang="en">
                <a:solidFill>
                  <a:srgbClr val="0B5394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for </a:t>
            </a:r>
            <a:endParaRPr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planetary </a:t>
            </a:r>
            <a:endParaRPr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atmospheric </a:t>
            </a:r>
            <a:endParaRPr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studies</a:t>
            </a:r>
            <a:endParaRPr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075" y="152400"/>
            <a:ext cx="3888102" cy="291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50" y="2571750"/>
            <a:ext cx="6291441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0" y="-21100"/>
            <a:ext cx="2659300" cy="26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/>
          <p:nvPr>
            <p:ph type="title"/>
          </p:nvPr>
        </p:nvSpPr>
        <p:spPr>
          <a:xfrm>
            <a:off x="311700" y="445025"/>
            <a:ext cx="336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Characterization of Venus’ neutral atmosphere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17" name="Google Shape;3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51875"/>
            <a:ext cx="8631701" cy="26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4"/>
          <p:cNvSpPr txBox="1"/>
          <p:nvPr/>
        </p:nvSpPr>
        <p:spPr>
          <a:xfrm>
            <a:off x="7232125" y="4877750"/>
            <a:ext cx="34278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Bocanegra-Bahamon et al., 2018</a:t>
            </a:r>
            <a:endParaRPr sz="1000"/>
          </a:p>
        </p:txBody>
      </p:sp>
      <p:pic>
        <p:nvPicPr>
          <p:cNvPr id="319" name="Google Shape;3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4350" y="144075"/>
            <a:ext cx="3066750" cy="17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8450" y="24301"/>
            <a:ext cx="2366125" cy="22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00" y="575375"/>
            <a:ext cx="8787501" cy="45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 txBox="1"/>
          <p:nvPr/>
        </p:nvSpPr>
        <p:spPr>
          <a:xfrm>
            <a:off x="3773650" y="23500"/>
            <a:ext cx="54396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JUpiter ICy-moons Explorer (JUICE)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7226" y="-30175"/>
            <a:ext cx="9637176" cy="52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/>
          <p:nvPr>
            <p:ph type="title"/>
          </p:nvPr>
        </p:nvSpPr>
        <p:spPr>
          <a:xfrm>
            <a:off x="334525" y="38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PRIDE-JUICE science deliverables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3" name="Google Shape;333;p26"/>
          <p:cNvSpPr txBox="1"/>
          <p:nvPr>
            <p:ph idx="1" type="body"/>
          </p:nvPr>
        </p:nvSpPr>
        <p:spPr>
          <a:xfrm>
            <a:off x="2958450" y="1228675"/>
            <a:ext cx="534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S/C differential lateral position with the accuracy of 100-10 </a:t>
            </a: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μas with an integration time 60-1000s -&gt; Ephemerides of the Jovian system.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Varela Round"/>
              <a:buChar char="●"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Doppler range rate measurement with an accuracy of 0.015 mm/s at 60s integration time.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Varela Round"/>
              <a:buChar char="●"/>
            </a:pPr>
            <a:r>
              <a:rPr lang="en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Measurements of the occultation of the radio signal for characterization of Jupiter’s ionosphere and neutral atmosphere, and exospheres of moons.</a:t>
            </a:r>
            <a:endParaRPr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Summary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9" name="Google Shape;33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The precision of PRIDE observables is comparable to that of the deep space networks for radio science applications.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PRIDE is “ready-to-use” technique, that can be used for experiments with any planetary spacecraft.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Planetary scientists as potential new users of the EVN.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JIVE and EVN will be involved through PRIDE in the upcoming ESA JUICE mission to the Jovian system.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"/>
          <p:cNvSpPr txBox="1"/>
          <p:nvPr>
            <p:ph idx="1" type="subTitle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T.M. Bocanegra Bahamon</a:t>
            </a:r>
            <a:r>
              <a:rPr lang="en" sz="1800"/>
              <a:t>, L.I. Gurvits, G. Cimo, G. Molera Calves, D.A. Duev and S. Pogrebenko </a:t>
            </a:r>
            <a:endParaRPr sz="1800"/>
          </a:p>
        </p:txBody>
      </p:sp>
      <p:pic>
        <p:nvPicPr>
          <p:cNvPr id="345" name="Google Shape;3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76200"/>
            <a:ext cx="6093375" cy="40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63755"/>
            <a:ext cx="904599" cy="92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2575" y="152400"/>
            <a:ext cx="11525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 txBox="1"/>
          <p:nvPr/>
        </p:nvSpPr>
        <p:spPr>
          <a:xfrm>
            <a:off x="4876725" y="1909025"/>
            <a:ext cx="18507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Gracias</a:t>
            </a: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!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7177550" y="2317500"/>
            <a:ext cx="191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highlight>
                  <a:srgbClr val="FFFFFF"/>
                </a:highlight>
              </a:rPr>
              <a:t>This presentation has received funding from the European Union’s Horizon 2020 research and innovation programme under grant agreement No 730562 [RadioNet]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/>
          <p:nvPr>
            <p:ph idx="1" type="subTitle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T.M. Bocanegra Bahamon</a:t>
            </a:r>
            <a:r>
              <a:rPr lang="en" sz="1800"/>
              <a:t>, L.I. Gurvits, G. Cimo, G. Molera Calves, D.A. Duev and S. Pogrebenko </a:t>
            </a:r>
            <a:endParaRPr sz="1800"/>
          </a:p>
        </p:txBody>
      </p:sp>
      <p:pic>
        <p:nvPicPr>
          <p:cNvPr id="355" name="Google Shape;3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76200"/>
            <a:ext cx="6093375" cy="40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91975"/>
            <a:ext cx="1025800" cy="10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3575" y="152400"/>
            <a:ext cx="11525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4681" y="0"/>
            <a:ext cx="665463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Near-field delay model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26" y="1983250"/>
            <a:ext cx="3137302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125" y="2422400"/>
            <a:ext cx="2965150" cy="16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 txBox="1"/>
          <p:nvPr/>
        </p:nvSpPr>
        <p:spPr>
          <a:xfrm>
            <a:off x="-97225" y="1354500"/>
            <a:ext cx="4212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Traditional «uv»-projections 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of baselines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4995100" y="1397250"/>
            <a:ext cx="3307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Elements of the Jacobian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for the near-field VLBI case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3785300" y="3037050"/>
            <a:ext cx="922800" cy="43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"/>
          <p:cNvSpPr txBox="1"/>
          <p:nvPr>
            <p:ph type="title"/>
          </p:nvPr>
        </p:nvSpPr>
        <p:spPr>
          <a:xfrm>
            <a:off x="83100" y="140225"/>
            <a:ext cx="90783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Planetary Radio Interferometry and Doppler Experiment (PRIDE)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4" name="Google Shape;374;p31"/>
          <p:cNvSpPr txBox="1"/>
          <p:nvPr>
            <p:ph idx="1" type="body"/>
          </p:nvPr>
        </p:nvSpPr>
        <p:spPr>
          <a:xfrm>
            <a:off x="5397450" y="1152475"/>
            <a:ext cx="34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Goal:  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Provide angular position and radial velocity of S/C  to support different scientific experiments.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Method: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Precise Doppler tracking of the S/C carrier signal and near-field VLBI correlation in phase-ref mode.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75" y="1222100"/>
            <a:ext cx="511945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100" y="140225"/>
            <a:ext cx="90783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Planetary Radio Interferometry and Doppler Experiment (PRIDE)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397450" y="1152475"/>
            <a:ext cx="34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Goal:  </a:t>
            </a:r>
            <a:endParaRPr sz="24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Provide angular position and radial velocity of S/C  to support different scientific experiments.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Method: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Precise Doppler tracking of the S/C carrier signal and near-field VLBI correlation in phase-ref mode.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3025"/>
            <a:ext cx="5092650" cy="339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/>
          <p:nvPr>
            <p:ph type="title"/>
          </p:nvPr>
        </p:nvSpPr>
        <p:spPr>
          <a:xfrm>
            <a:off x="0" y="7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PRIDE Processing Pipeline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209935" y="1428796"/>
            <a:ext cx="1290900" cy="58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A priori coordinates cal source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3291849" y="1428796"/>
            <a:ext cx="1175100" cy="631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A priori S/C state vectors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248540" y="2301179"/>
            <a:ext cx="1213800" cy="67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Calibrator </a:t>
            </a:r>
            <a:r>
              <a:rPr b="1"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far-field</a:t>
            </a: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delay model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3211116" y="2311921"/>
            <a:ext cx="1347600" cy="678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Spacecraft </a:t>
            </a:r>
            <a:r>
              <a:rPr b="1"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near-field</a:t>
            </a: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delay model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1559169" y="2956612"/>
            <a:ext cx="1175100" cy="67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SFXC broadband correlation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1616443" y="848040"/>
            <a:ext cx="1086000" cy="429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Calibrator data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4989493" y="880827"/>
            <a:ext cx="1035900" cy="429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Spacecraft data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88" name="Google Shape;388;p32"/>
          <p:cNvSpPr/>
          <p:nvPr/>
        </p:nvSpPr>
        <p:spPr>
          <a:xfrm>
            <a:off x="4880229" y="3176618"/>
            <a:ext cx="1254600" cy="678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Narrowband processing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389" name="Google Shape;389;p32"/>
          <p:cNvCxnSpPr>
            <a:stCxn id="383" idx="2"/>
            <a:endCxn id="385" idx="1"/>
          </p:cNvCxnSpPr>
          <p:nvPr/>
        </p:nvCxnSpPr>
        <p:spPr>
          <a:xfrm flipH="1" rot="-5400000">
            <a:off x="1049240" y="2785979"/>
            <a:ext cx="316200" cy="703800"/>
          </a:xfrm>
          <a:prstGeom prst="bentConnector2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0" name="Google Shape;390;p32"/>
          <p:cNvCxnSpPr>
            <a:stCxn id="384" idx="2"/>
            <a:endCxn id="385" idx="3"/>
          </p:cNvCxnSpPr>
          <p:nvPr/>
        </p:nvCxnSpPr>
        <p:spPr>
          <a:xfrm rot="5400000">
            <a:off x="3156966" y="2567971"/>
            <a:ext cx="305400" cy="11505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1" name="Google Shape;391;p32"/>
          <p:cNvCxnSpPr>
            <a:stCxn id="381" idx="2"/>
            <a:endCxn id="383" idx="0"/>
          </p:cNvCxnSpPr>
          <p:nvPr/>
        </p:nvCxnSpPr>
        <p:spPr>
          <a:xfrm>
            <a:off x="855385" y="2008996"/>
            <a:ext cx="0" cy="2922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2" name="Google Shape;392;p32"/>
          <p:cNvCxnSpPr>
            <a:stCxn id="386" idx="2"/>
            <a:endCxn id="385" idx="0"/>
          </p:cNvCxnSpPr>
          <p:nvPr/>
        </p:nvCxnSpPr>
        <p:spPr>
          <a:xfrm flipH="1">
            <a:off x="2146843" y="1277040"/>
            <a:ext cx="12600" cy="16797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3" name="Google Shape;393;p32"/>
          <p:cNvCxnSpPr>
            <a:stCxn id="382" idx="2"/>
            <a:endCxn id="384" idx="0"/>
          </p:cNvCxnSpPr>
          <p:nvPr/>
        </p:nvCxnSpPr>
        <p:spPr>
          <a:xfrm>
            <a:off x="3879399" y="2060296"/>
            <a:ext cx="5400" cy="251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4" name="Google Shape;394;p32"/>
          <p:cNvCxnSpPr>
            <a:stCxn id="388" idx="1"/>
            <a:endCxn id="384" idx="3"/>
          </p:cNvCxnSpPr>
          <p:nvPr/>
        </p:nvCxnSpPr>
        <p:spPr>
          <a:xfrm rot="10800000">
            <a:off x="4558629" y="2651318"/>
            <a:ext cx="321600" cy="8646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5" name="Google Shape;395;p32"/>
          <p:cNvCxnSpPr>
            <a:stCxn id="387" idx="2"/>
            <a:endCxn id="388" idx="0"/>
          </p:cNvCxnSpPr>
          <p:nvPr/>
        </p:nvCxnSpPr>
        <p:spPr>
          <a:xfrm>
            <a:off x="5507443" y="1309827"/>
            <a:ext cx="0" cy="1866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96" name="Google Shape;396;p32"/>
          <p:cNvSpPr txBox="1"/>
          <p:nvPr/>
        </p:nvSpPr>
        <p:spPr>
          <a:xfrm>
            <a:off x="3872425" y="3137175"/>
            <a:ext cx="10860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Residual geocentric </a:t>
            </a:r>
            <a:endParaRPr sz="1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Doppler phase correction</a:t>
            </a:r>
            <a:endParaRPr sz="1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7" name="Google Shape;397;p32"/>
          <p:cNvSpPr txBox="1"/>
          <p:nvPr/>
        </p:nvSpPr>
        <p:spPr>
          <a:xfrm>
            <a:off x="1466132" y="4294467"/>
            <a:ext cx="8349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2"/>
          <p:cNvSpPr txBox="1"/>
          <p:nvPr/>
        </p:nvSpPr>
        <p:spPr>
          <a:xfrm>
            <a:off x="2525150" y="4688575"/>
            <a:ext cx="20469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Residual group delays/phases</a:t>
            </a:r>
            <a:endParaRPr sz="1000"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1214517" y="3852366"/>
            <a:ext cx="1855500" cy="63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Fringe fitting, residual group delay/ phase estimation</a:t>
            </a:r>
            <a:endParaRPr sz="1200">
              <a:solidFill>
                <a:srgbClr val="D9D9D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00" name="Google Shape;400;p32"/>
          <p:cNvSpPr txBox="1"/>
          <p:nvPr/>
        </p:nvSpPr>
        <p:spPr>
          <a:xfrm>
            <a:off x="6950751" y="3455187"/>
            <a:ext cx="12138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01" name="Google Shape;401;p32"/>
          <p:cNvSpPr/>
          <p:nvPr/>
        </p:nvSpPr>
        <p:spPr>
          <a:xfrm>
            <a:off x="6694475" y="4409875"/>
            <a:ext cx="1347600" cy="63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Reconstruction of the S/C state vectors</a:t>
            </a:r>
            <a:endParaRPr sz="1200">
              <a:solidFill>
                <a:srgbClr val="D9D9D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402" name="Google Shape;402;p32"/>
          <p:cNvCxnSpPr>
            <a:stCxn id="385" idx="2"/>
            <a:endCxn id="399" idx="0"/>
          </p:cNvCxnSpPr>
          <p:nvPr/>
        </p:nvCxnSpPr>
        <p:spPr>
          <a:xfrm flipH="1">
            <a:off x="2142219" y="3635212"/>
            <a:ext cx="4500" cy="2172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3" name="Google Shape;403;p32"/>
          <p:cNvCxnSpPr>
            <a:stCxn id="399" idx="2"/>
            <a:endCxn id="404" idx="2"/>
          </p:cNvCxnSpPr>
          <p:nvPr/>
        </p:nvCxnSpPr>
        <p:spPr>
          <a:xfrm flipH="1" rot="-5400000">
            <a:off x="3228117" y="3398016"/>
            <a:ext cx="242700" cy="2414400"/>
          </a:xfrm>
          <a:prstGeom prst="bentConnector2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04" name="Google Shape;404;p32"/>
          <p:cNvSpPr/>
          <p:nvPr/>
        </p:nvSpPr>
        <p:spPr>
          <a:xfrm>
            <a:off x="4556642" y="4371570"/>
            <a:ext cx="1918500" cy="71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Phase delay of the S/C signal with resolved 2pi-ambiguity</a:t>
            </a:r>
            <a:endParaRPr sz="1200">
              <a:solidFill>
                <a:srgbClr val="D9D9D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6921825" y="3177650"/>
            <a:ext cx="911100" cy="678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Frequency detections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406" name="Google Shape;406;p32"/>
          <p:cNvCxnSpPr>
            <a:stCxn id="388" idx="3"/>
            <a:endCxn id="405" idx="2"/>
          </p:cNvCxnSpPr>
          <p:nvPr/>
        </p:nvCxnSpPr>
        <p:spPr>
          <a:xfrm>
            <a:off x="6134829" y="3515918"/>
            <a:ext cx="786900" cy="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7" name="Google Shape;407;p32"/>
          <p:cNvCxnSpPr>
            <a:stCxn id="404" idx="0"/>
            <a:endCxn id="401" idx="1"/>
          </p:cNvCxnSpPr>
          <p:nvPr/>
        </p:nvCxnSpPr>
        <p:spPr>
          <a:xfrm flipH="1" rot="10800000">
            <a:off x="6475142" y="4725720"/>
            <a:ext cx="219300" cy="9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8" name="Google Shape;408;p32"/>
          <p:cNvCxnSpPr>
            <a:stCxn id="405" idx="1"/>
            <a:endCxn id="401" idx="0"/>
          </p:cNvCxnSpPr>
          <p:nvPr/>
        </p:nvCxnSpPr>
        <p:spPr>
          <a:xfrm flipH="1">
            <a:off x="7368375" y="3856250"/>
            <a:ext cx="9000" cy="5535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9" name="Google Shape;409;p32"/>
          <p:cNvCxnSpPr>
            <a:stCxn id="387" idx="1"/>
            <a:endCxn id="385" idx="3"/>
          </p:cNvCxnSpPr>
          <p:nvPr/>
        </p:nvCxnSpPr>
        <p:spPr>
          <a:xfrm flipH="1">
            <a:off x="2734393" y="1095327"/>
            <a:ext cx="2255100" cy="2200500"/>
          </a:xfrm>
          <a:prstGeom prst="bentConnector3">
            <a:avLst>
              <a:gd fmla="val 87673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10" name="Google Shape;410;p32"/>
          <p:cNvGrpSpPr/>
          <p:nvPr/>
        </p:nvGrpSpPr>
        <p:grpSpPr>
          <a:xfrm>
            <a:off x="1214517" y="3635212"/>
            <a:ext cx="1855500" cy="848654"/>
            <a:chOff x="1214517" y="3635212"/>
            <a:chExt cx="1855500" cy="848654"/>
          </a:xfrm>
        </p:grpSpPr>
        <p:cxnSp>
          <p:nvCxnSpPr>
            <p:cNvPr id="411" name="Google Shape;411;p32"/>
            <p:cNvCxnSpPr>
              <a:stCxn id="385" idx="2"/>
              <a:endCxn id="399" idx="0"/>
            </p:cNvCxnSpPr>
            <p:nvPr/>
          </p:nvCxnSpPr>
          <p:spPr>
            <a:xfrm flipH="1">
              <a:off x="2142219" y="3635212"/>
              <a:ext cx="4500" cy="2172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12" name="Google Shape;412;p32"/>
            <p:cNvSpPr/>
            <p:nvPr/>
          </p:nvSpPr>
          <p:spPr>
            <a:xfrm>
              <a:off x="1214517" y="3852366"/>
              <a:ext cx="1855500" cy="63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FF"/>
                  </a:solidFill>
                  <a:latin typeface="Lobster"/>
                  <a:ea typeface="Lobster"/>
                  <a:cs typeface="Lobster"/>
                  <a:sym typeface="Lobster"/>
                </a:rPr>
                <a:t>Fringe fitting, residual group delay/ phase estimation</a:t>
              </a:r>
              <a:endParaRPr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413" name="Google Shape;413;p32"/>
          <p:cNvGrpSpPr/>
          <p:nvPr/>
        </p:nvGrpSpPr>
        <p:grpSpPr>
          <a:xfrm>
            <a:off x="2142310" y="3855218"/>
            <a:ext cx="4749764" cy="1183457"/>
            <a:chOff x="2142310" y="3855218"/>
            <a:chExt cx="4749764" cy="1183457"/>
          </a:xfrm>
        </p:grpSpPr>
        <p:sp>
          <p:nvSpPr>
            <p:cNvPr id="414" name="Google Shape;414;p32"/>
            <p:cNvSpPr txBox="1"/>
            <p:nvPr/>
          </p:nvSpPr>
          <p:spPr>
            <a:xfrm>
              <a:off x="5544474" y="3905375"/>
              <a:ext cx="1347600" cy="2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Phase 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detections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cxnSp>
          <p:nvCxnSpPr>
            <p:cNvPr id="415" name="Google Shape;415;p32"/>
            <p:cNvCxnSpPr>
              <a:stCxn id="388" idx="2"/>
              <a:endCxn id="404" idx="3"/>
            </p:cNvCxnSpPr>
            <p:nvPr/>
          </p:nvCxnSpPr>
          <p:spPr>
            <a:xfrm>
              <a:off x="5507529" y="3855218"/>
              <a:ext cx="8400" cy="5163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16" name="Google Shape;416;p32"/>
            <p:cNvSpPr txBox="1"/>
            <p:nvPr/>
          </p:nvSpPr>
          <p:spPr>
            <a:xfrm>
              <a:off x="2448950" y="4688575"/>
              <a:ext cx="2046900" cy="3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group delays/phases</a:t>
              </a:r>
              <a:endParaRPr sz="10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cxnSp>
          <p:nvCxnSpPr>
            <p:cNvPr id="417" name="Google Shape;417;p32"/>
            <p:cNvCxnSpPr/>
            <p:nvPr/>
          </p:nvCxnSpPr>
          <p:spPr>
            <a:xfrm flipH="1" rot="-5400000">
              <a:off x="3228160" y="3398083"/>
              <a:ext cx="242700" cy="2414400"/>
            </a:xfrm>
            <a:prstGeom prst="bentConnector2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418" name="Google Shape;418;p32"/>
          <p:cNvSpPr/>
          <p:nvPr/>
        </p:nvSpPr>
        <p:spPr>
          <a:xfrm>
            <a:off x="4556642" y="4371570"/>
            <a:ext cx="1918500" cy="71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Phase delay of the S/C signal with resolved 2pi-ambiguity</a:t>
            </a:r>
            <a:endParaRPr sz="1200">
              <a:solidFill>
                <a:srgbClr val="351C7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419" name="Google Shape;4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52" y="568763"/>
            <a:ext cx="4209601" cy="3253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32"/>
          <p:cNvGrpSpPr/>
          <p:nvPr/>
        </p:nvGrpSpPr>
        <p:grpSpPr>
          <a:xfrm>
            <a:off x="4763075" y="3808195"/>
            <a:ext cx="1918498" cy="1679527"/>
            <a:chOff x="6566375" y="2691200"/>
            <a:chExt cx="1806325" cy="1540850"/>
          </a:xfrm>
        </p:grpSpPr>
        <p:sp>
          <p:nvSpPr>
            <p:cNvPr id="421" name="Google Shape;421;p32"/>
            <p:cNvSpPr/>
            <p:nvPr/>
          </p:nvSpPr>
          <p:spPr>
            <a:xfrm>
              <a:off x="6566375" y="2819050"/>
              <a:ext cx="1529400" cy="1413000"/>
            </a:xfrm>
            <a:prstGeom prst="ellipse">
              <a:avLst/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422" name="Google Shape;422;p32"/>
            <p:cNvSpPr txBox="1"/>
            <p:nvPr/>
          </p:nvSpPr>
          <p:spPr>
            <a:xfrm>
              <a:off x="7901400" y="2691200"/>
              <a:ext cx="4713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C78D8"/>
                  </a:solidFill>
                  <a:latin typeface="Lobster"/>
                  <a:ea typeface="Lobster"/>
                  <a:cs typeface="Lobster"/>
                  <a:sym typeface="Lobster"/>
                </a:rPr>
                <a:t>#2</a:t>
              </a:r>
              <a:endParaRPr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423" name="Google Shape;423;p32"/>
          <p:cNvGrpSpPr/>
          <p:nvPr/>
        </p:nvGrpSpPr>
        <p:grpSpPr>
          <a:xfrm>
            <a:off x="6475068" y="2691200"/>
            <a:ext cx="1897632" cy="2350175"/>
            <a:chOff x="6475068" y="2691200"/>
            <a:chExt cx="1897632" cy="2350175"/>
          </a:xfrm>
        </p:grpSpPr>
        <p:grpSp>
          <p:nvGrpSpPr>
            <p:cNvPr id="424" name="Google Shape;424;p32"/>
            <p:cNvGrpSpPr/>
            <p:nvPr/>
          </p:nvGrpSpPr>
          <p:grpSpPr>
            <a:xfrm>
              <a:off x="6566375" y="2691200"/>
              <a:ext cx="1806325" cy="1540850"/>
              <a:chOff x="6566375" y="2691200"/>
              <a:chExt cx="1806325" cy="1540850"/>
            </a:xfrm>
          </p:grpSpPr>
          <p:sp>
            <p:nvSpPr>
              <p:cNvPr id="425" name="Google Shape;425;p32"/>
              <p:cNvSpPr/>
              <p:nvPr/>
            </p:nvSpPr>
            <p:spPr>
              <a:xfrm>
                <a:off x="6566375" y="2819050"/>
                <a:ext cx="1529400" cy="1413000"/>
              </a:xfrm>
              <a:prstGeom prst="ellipse">
                <a:avLst/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3C78D8"/>
                  </a:solidFill>
                  <a:latin typeface="Lobster"/>
                  <a:ea typeface="Lobster"/>
                  <a:cs typeface="Lobster"/>
                  <a:sym typeface="Lobster"/>
                </a:endParaRPr>
              </a:p>
            </p:txBody>
          </p:sp>
          <p:sp>
            <p:nvSpPr>
              <p:cNvPr id="426" name="Google Shape;426;p32"/>
              <p:cNvSpPr txBox="1"/>
              <p:nvPr/>
            </p:nvSpPr>
            <p:spPr>
              <a:xfrm>
                <a:off x="7901400" y="2691200"/>
                <a:ext cx="471300" cy="40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3C78D8"/>
                    </a:solidFill>
                    <a:latin typeface="Lobster"/>
                    <a:ea typeface="Lobster"/>
                    <a:cs typeface="Lobster"/>
                    <a:sym typeface="Lobster"/>
                  </a:rPr>
                  <a:t>#1</a:t>
                </a:r>
                <a:endParaRPr>
                  <a:solidFill>
                    <a:srgbClr val="3C78D8"/>
                  </a:solidFill>
                  <a:latin typeface="Lobster"/>
                  <a:ea typeface="Lobster"/>
                  <a:cs typeface="Lobster"/>
                  <a:sym typeface="Lobster"/>
                </a:endParaRPr>
              </a:p>
            </p:txBody>
          </p:sp>
        </p:grpSp>
        <p:sp>
          <p:nvSpPr>
            <p:cNvPr id="427" name="Google Shape;427;p32"/>
            <p:cNvSpPr/>
            <p:nvPr/>
          </p:nvSpPr>
          <p:spPr>
            <a:xfrm>
              <a:off x="6694475" y="4409875"/>
              <a:ext cx="1347600" cy="63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Reconstruction of the S/C state vectors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428" name="Google Shape;428;p32"/>
            <p:cNvCxnSpPr/>
            <p:nvPr/>
          </p:nvCxnSpPr>
          <p:spPr>
            <a:xfrm flipH="1">
              <a:off x="7368338" y="3856140"/>
              <a:ext cx="9000" cy="5538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29" name="Google Shape;429;p32"/>
            <p:cNvCxnSpPr/>
            <p:nvPr/>
          </p:nvCxnSpPr>
          <p:spPr>
            <a:xfrm flipH="1" rot="10800000">
              <a:off x="6475068" y="4725691"/>
              <a:ext cx="219300" cy="9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430" name="Google Shape;4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575" y="722975"/>
            <a:ext cx="2189725" cy="4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525" y="1633825"/>
            <a:ext cx="2969025" cy="16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5700" y="453505"/>
            <a:ext cx="3962925" cy="177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39" name="Google Shape;4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873" y="18775"/>
            <a:ext cx="3134500" cy="322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455450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450" y="76547"/>
            <a:ext cx="3635350" cy="236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00" y="2491923"/>
            <a:ext cx="7667693" cy="24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0" y="7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PRIDE Processing Pipeline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209935" y="848040"/>
            <a:ext cx="7954486" cy="4233572"/>
            <a:chOff x="209925" y="371650"/>
            <a:chExt cx="8468525" cy="4709725"/>
          </a:xfrm>
        </p:grpSpPr>
        <p:sp>
          <p:nvSpPr>
            <p:cNvPr id="71" name="Google Shape;71;p15"/>
            <p:cNvSpPr/>
            <p:nvPr/>
          </p:nvSpPr>
          <p:spPr>
            <a:xfrm>
              <a:off x="209925" y="1017725"/>
              <a:ext cx="1374300" cy="645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A priori coordinates cal source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3491000" y="1017725"/>
              <a:ext cx="12510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A priori S/C state vectors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51025" y="1988225"/>
              <a:ext cx="12921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Calibrator </a:t>
              </a:r>
              <a:r>
                <a:rPr b="1" lang="en" sz="1200">
                  <a:latin typeface="Lobster"/>
                  <a:ea typeface="Lobster"/>
                  <a:cs typeface="Lobster"/>
                  <a:sym typeface="Lobster"/>
                </a:rPr>
                <a:t>far-field</a:t>
              </a: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405050" y="2000175"/>
              <a:ext cx="14346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Spacecraft </a:t>
              </a:r>
              <a:r>
                <a:rPr b="1" lang="en" sz="1200">
                  <a:latin typeface="Lobster"/>
                  <a:ea typeface="Lobster"/>
                  <a:cs typeface="Lobster"/>
                  <a:sym typeface="Lobster"/>
                </a:rPr>
                <a:t>near-field</a:t>
              </a: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1646350" y="2717375"/>
              <a:ext cx="12510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SFXC broadband correlation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707325" y="371650"/>
              <a:ext cx="1156200" cy="47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Calibrator data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298350" y="408125"/>
              <a:ext cx="1102800" cy="47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Spacecraft </a:t>
              </a: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data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182025" y="2962125"/>
              <a:ext cx="13356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Narrowband processing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79" name="Google Shape;79;p15"/>
            <p:cNvCxnSpPr>
              <a:stCxn id="73" idx="2"/>
              <a:endCxn id="75" idx="1"/>
            </p:cNvCxnSpPr>
            <p:nvPr/>
          </p:nvCxnSpPr>
          <p:spPr>
            <a:xfrm flipH="1" rot="-5400000">
              <a:off x="1095825" y="2544275"/>
              <a:ext cx="351900" cy="749400"/>
            </a:xfrm>
            <a:prstGeom prst="bent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0" name="Google Shape;80;p15"/>
            <p:cNvCxnSpPr>
              <a:stCxn id="74" idx="2"/>
              <a:endCxn id="75" idx="3"/>
            </p:cNvCxnSpPr>
            <p:nvPr/>
          </p:nvCxnSpPr>
          <p:spPr>
            <a:xfrm rot="5400000">
              <a:off x="3340100" y="2312325"/>
              <a:ext cx="339600" cy="1224900"/>
            </a:xfrm>
            <a:prstGeom prst="bent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1" name="Google Shape;81;p15"/>
            <p:cNvCxnSpPr>
              <a:stCxn id="71" idx="2"/>
              <a:endCxn id="73" idx="0"/>
            </p:cNvCxnSpPr>
            <p:nvPr/>
          </p:nvCxnSpPr>
          <p:spPr>
            <a:xfrm>
              <a:off x="897075" y="1663025"/>
              <a:ext cx="0" cy="325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2" name="Google Shape;82;p15"/>
            <p:cNvCxnSpPr>
              <a:stCxn id="76" idx="2"/>
              <a:endCxn id="75" idx="0"/>
            </p:cNvCxnSpPr>
            <p:nvPr/>
          </p:nvCxnSpPr>
          <p:spPr>
            <a:xfrm flipH="1">
              <a:off x="2271625" y="848950"/>
              <a:ext cx="13800" cy="1868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3" name="Google Shape;83;p15"/>
            <p:cNvCxnSpPr>
              <a:stCxn id="72" idx="2"/>
              <a:endCxn id="74" idx="0"/>
            </p:cNvCxnSpPr>
            <p:nvPr/>
          </p:nvCxnSpPr>
          <p:spPr>
            <a:xfrm>
              <a:off x="4116500" y="1720325"/>
              <a:ext cx="5700" cy="279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4" name="Google Shape;84;p15"/>
            <p:cNvCxnSpPr>
              <a:stCxn id="78" idx="1"/>
              <a:endCxn id="74" idx="3"/>
            </p:cNvCxnSpPr>
            <p:nvPr/>
          </p:nvCxnSpPr>
          <p:spPr>
            <a:xfrm rot="10800000">
              <a:off x="4839725" y="2377725"/>
              <a:ext cx="342300" cy="961800"/>
            </a:xfrm>
            <a:prstGeom prst="bentConnector3">
              <a:avLst>
                <a:gd fmla="val 50011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85" name="Google Shape;85;p15"/>
            <p:cNvCxnSpPr>
              <a:stCxn id="77" idx="2"/>
              <a:endCxn id="78" idx="0"/>
            </p:cNvCxnSpPr>
            <p:nvPr/>
          </p:nvCxnSpPr>
          <p:spPr>
            <a:xfrm>
              <a:off x="5849750" y="885425"/>
              <a:ext cx="0" cy="2076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86" name="Google Shape;86;p15"/>
            <p:cNvSpPr txBox="1"/>
            <p:nvPr/>
          </p:nvSpPr>
          <p:spPr>
            <a:xfrm>
              <a:off x="4109101" y="2918255"/>
              <a:ext cx="12510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Varela Round"/>
                  <a:ea typeface="Varela Round"/>
                  <a:cs typeface="Varela Round"/>
                  <a:sym typeface="Varela Round"/>
                </a:rPr>
                <a:t>Residual geocentric </a:t>
              </a:r>
              <a:endParaRPr sz="1000"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Varela Round"/>
                  <a:ea typeface="Varela Round"/>
                  <a:cs typeface="Varela Round"/>
                  <a:sym typeface="Varela Round"/>
                </a:rPr>
                <a:t>Doppler phase correction</a:t>
              </a:r>
              <a:endParaRPr sz="1000"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1547300" y="4205700"/>
              <a:ext cx="8889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2674756" y="4644133"/>
              <a:ext cx="23583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Varela Round"/>
                  <a:ea typeface="Varela Round"/>
                  <a:cs typeface="Varela Round"/>
                  <a:sym typeface="Varela Round"/>
                </a:rPr>
                <a:t>Residual group delays/phases</a:t>
              </a:r>
              <a:endParaRPr sz="1000"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279425" y="3713875"/>
              <a:ext cx="19755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Fringe fitting, residual group delay/ phase estimation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5800355" y="3690955"/>
              <a:ext cx="1434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Varela Round"/>
                  <a:ea typeface="Varela Round"/>
                  <a:cs typeface="Varela Round"/>
                  <a:sym typeface="Varela Round"/>
                </a:rPr>
                <a:t>Phase </a:t>
              </a:r>
              <a:endParaRPr sz="1000"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Varela Round"/>
                  <a:ea typeface="Varela Round"/>
                  <a:cs typeface="Varela Round"/>
                  <a:sym typeface="Varela Round"/>
                </a:rPr>
                <a:t>detections</a:t>
              </a:r>
              <a:endParaRPr sz="1000"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7386350" y="3272025"/>
              <a:ext cx="1292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194635" y="4334088"/>
              <a:ext cx="13743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obster"/>
                  <a:ea typeface="Lobster"/>
                  <a:cs typeface="Lobster"/>
                  <a:sym typeface="Lobster"/>
                </a:rPr>
                <a:t>Reconstruction of the S/C state vectors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93" name="Google Shape;93;p15"/>
            <p:cNvCxnSpPr>
              <a:stCxn id="75" idx="2"/>
              <a:endCxn id="89" idx="0"/>
            </p:cNvCxnSpPr>
            <p:nvPr/>
          </p:nvCxnSpPr>
          <p:spPr>
            <a:xfrm flipH="1">
              <a:off x="2267050" y="3472175"/>
              <a:ext cx="4800" cy="241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4" name="Google Shape;94;p15"/>
            <p:cNvCxnSpPr>
              <a:stCxn id="89" idx="2"/>
              <a:endCxn id="95" idx="2"/>
            </p:cNvCxnSpPr>
            <p:nvPr/>
          </p:nvCxnSpPr>
          <p:spPr>
            <a:xfrm flipH="1" rot="-5400000">
              <a:off x="3417375" y="3266275"/>
              <a:ext cx="270000" cy="2570400"/>
            </a:xfrm>
            <a:prstGeom prst="bent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6" name="Google Shape;96;p15"/>
            <p:cNvCxnSpPr>
              <a:stCxn id="78" idx="2"/>
              <a:endCxn id="95" idx="3"/>
            </p:cNvCxnSpPr>
            <p:nvPr/>
          </p:nvCxnSpPr>
          <p:spPr>
            <a:xfrm>
              <a:off x="5849825" y="3716925"/>
              <a:ext cx="9000" cy="574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95" name="Google Shape;95;p15"/>
            <p:cNvSpPr/>
            <p:nvPr/>
          </p:nvSpPr>
          <p:spPr>
            <a:xfrm>
              <a:off x="4837527" y="4291475"/>
              <a:ext cx="2042400" cy="7899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Lobster"/>
                  <a:ea typeface="Lobster"/>
                  <a:cs typeface="Lobster"/>
                  <a:sym typeface="Lobster"/>
                </a:rPr>
                <a:t>Phase delay of the S/C signal with resolved 2pi-ambiguity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355554" y="2963274"/>
              <a:ext cx="1054500" cy="754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Lobster"/>
                  <a:ea typeface="Lobster"/>
                  <a:cs typeface="Lobster"/>
                  <a:sym typeface="Lobster"/>
                </a:rPr>
                <a:t>Frequency detections</a:t>
              </a:r>
              <a:endParaRPr sz="1200"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98" name="Google Shape;98;p15"/>
            <p:cNvCxnSpPr>
              <a:stCxn id="78" idx="3"/>
              <a:endCxn id="97" idx="2"/>
            </p:cNvCxnSpPr>
            <p:nvPr/>
          </p:nvCxnSpPr>
          <p:spPr>
            <a:xfrm>
              <a:off x="6517625" y="3339525"/>
              <a:ext cx="838200" cy="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9" name="Google Shape;99;p15"/>
            <p:cNvCxnSpPr>
              <a:stCxn id="95" idx="0"/>
              <a:endCxn id="92" idx="1"/>
            </p:cNvCxnSpPr>
            <p:nvPr/>
          </p:nvCxnSpPr>
          <p:spPr>
            <a:xfrm flipH="1" rot="10800000">
              <a:off x="6879927" y="4685525"/>
              <a:ext cx="314700" cy="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0" name="Google Shape;100;p15"/>
            <p:cNvCxnSpPr>
              <a:stCxn id="97" idx="1"/>
              <a:endCxn id="92" idx="0"/>
            </p:cNvCxnSpPr>
            <p:nvPr/>
          </p:nvCxnSpPr>
          <p:spPr>
            <a:xfrm flipH="1">
              <a:off x="7881904" y="3718074"/>
              <a:ext cx="900" cy="616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1" name="Google Shape;101;p15"/>
            <p:cNvCxnSpPr>
              <a:stCxn id="77" idx="1"/>
              <a:endCxn id="75" idx="3"/>
            </p:cNvCxnSpPr>
            <p:nvPr/>
          </p:nvCxnSpPr>
          <p:spPr>
            <a:xfrm flipH="1">
              <a:off x="2897150" y="646775"/>
              <a:ext cx="2401200" cy="2448000"/>
            </a:xfrm>
            <a:prstGeom prst="bentConnector3">
              <a:avLst>
                <a:gd fmla="val 87673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0" y="7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PRIDE Processing Pipeline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07" name="Google Shape;107;p16"/>
          <p:cNvGrpSpPr/>
          <p:nvPr/>
        </p:nvGrpSpPr>
        <p:grpSpPr>
          <a:xfrm>
            <a:off x="209935" y="848040"/>
            <a:ext cx="7954486" cy="4233572"/>
            <a:chOff x="209925" y="371650"/>
            <a:chExt cx="8468525" cy="4709725"/>
          </a:xfrm>
        </p:grpSpPr>
        <p:sp>
          <p:nvSpPr>
            <p:cNvPr id="108" name="Google Shape;108;p16"/>
            <p:cNvSpPr/>
            <p:nvPr/>
          </p:nvSpPr>
          <p:spPr>
            <a:xfrm>
              <a:off x="209925" y="1017725"/>
              <a:ext cx="1374300" cy="645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A priori coordinates cal source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3491000" y="1017725"/>
              <a:ext cx="12510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A priori S/C state vectors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251025" y="1988225"/>
              <a:ext cx="12921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Calibrator </a:t>
              </a:r>
              <a:r>
                <a:rPr b="1"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far-field</a:t>
              </a: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405050" y="2000175"/>
              <a:ext cx="14346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Spacecraft </a:t>
              </a:r>
              <a:r>
                <a:rPr b="1"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near-field</a:t>
              </a: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646350" y="2717375"/>
              <a:ext cx="12510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SFXC broadband correlation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707325" y="371650"/>
              <a:ext cx="1156200" cy="47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Calibrator data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5298350" y="408125"/>
              <a:ext cx="1102800" cy="4773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Spacecraft data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182025" y="2962125"/>
              <a:ext cx="1335600" cy="7548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Narrowband processing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116" name="Google Shape;116;p16"/>
            <p:cNvCxnSpPr>
              <a:stCxn id="110" idx="2"/>
              <a:endCxn id="112" idx="1"/>
            </p:cNvCxnSpPr>
            <p:nvPr/>
          </p:nvCxnSpPr>
          <p:spPr>
            <a:xfrm flipH="1" rot="-5400000">
              <a:off x="1095825" y="2544275"/>
              <a:ext cx="351900" cy="7494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17" name="Google Shape;117;p16"/>
            <p:cNvCxnSpPr>
              <a:stCxn id="111" idx="2"/>
              <a:endCxn id="112" idx="3"/>
            </p:cNvCxnSpPr>
            <p:nvPr/>
          </p:nvCxnSpPr>
          <p:spPr>
            <a:xfrm rot="5400000">
              <a:off x="3340100" y="2312325"/>
              <a:ext cx="339600" cy="12249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18" name="Google Shape;118;p16"/>
            <p:cNvCxnSpPr>
              <a:stCxn id="108" idx="2"/>
              <a:endCxn id="110" idx="0"/>
            </p:cNvCxnSpPr>
            <p:nvPr/>
          </p:nvCxnSpPr>
          <p:spPr>
            <a:xfrm>
              <a:off x="897075" y="1663025"/>
              <a:ext cx="0" cy="325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19" name="Google Shape;119;p16"/>
            <p:cNvCxnSpPr>
              <a:stCxn id="113" idx="2"/>
              <a:endCxn id="112" idx="0"/>
            </p:cNvCxnSpPr>
            <p:nvPr/>
          </p:nvCxnSpPr>
          <p:spPr>
            <a:xfrm flipH="1">
              <a:off x="2271625" y="848950"/>
              <a:ext cx="13800" cy="18684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20" name="Google Shape;120;p16"/>
            <p:cNvCxnSpPr>
              <a:stCxn id="109" idx="2"/>
              <a:endCxn id="111" idx="0"/>
            </p:cNvCxnSpPr>
            <p:nvPr/>
          </p:nvCxnSpPr>
          <p:spPr>
            <a:xfrm>
              <a:off x="4116500" y="1720325"/>
              <a:ext cx="5700" cy="2799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21" name="Google Shape;121;p16"/>
            <p:cNvCxnSpPr>
              <a:stCxn id="115" idx="1"/>
              <a:endCxn id="111" idx="3"/>
            </p:cNvCxnSpPr>
            <p:nvPr/>
          </p:nvCxnSpPr>
          <p:spPr>
            <a:xfrm rot="10800000">
              <a:off x="4839725" y="2377725"/>
              <a:ext cx="342300" cy="961800"/>
            </a:xfrm>
            <a:prstGeom prst="bentConnector3">
              <a:avLst>
                <a:gd fmla="val 50011" name="adj1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22" name="Google Shape;122;p16"/>
            <p:cNvCxnSpPr>
              <a:stCxn id="114" idx="2"/>
              <a:endCxn id="115" idx="0"/>
            </p:cNvCxnSpPr>
            <p:nvPr/>
          </p:nvCxnSpPr>
          <p:spPr>
            <a:xfrm>
              <a:off x="5849750" y="885425"/>
              <a:ext cx="0" cy="20766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23" name="Google Shape;123;p16"/>
            <p:cNvSpPr txBox="1"/>
            <p:nvPr/>
          </p:nvSpPr>
          <p:spPr>
            <a:xfrm>
              <a:off x="4109094" y="2918246"/>
              <a:ext cx="1156200" cy="7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geocentric 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Doppler phase correction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1547300" y="4205700"/>
              <a:ext cx="8889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2674755" y="4644133"/>
              <a:ext cx="21792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EFEFE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group delays/phases</a:t>
              </a:r>
              <a:endParaRPr sz="1000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79425" y="3713875"/>
              <a:ext cx="19755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Fringe fitting, residual group delay/ phase estimation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5889195" y="3772846"/>
              <a:ext cx="1434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Phase 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detections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7386350" y="3272025"/>
              <a:ext cx="1292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113513" y="4334088"/>
              <a:ext cx="14346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Reconstruction of the S/C state vectors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130" name="Google Shape;130;p16"/>
            <p:cNvCxnSpPr>
              <a:stCxn id="112" idx="2"/>
              <a:endCxn id="126" idx="0"/>
            </p:cNvCxnSpPr>
            <p:nvPr/>
          </p:nvCxnSpPr>
          <p:spPr>
            <a:xfrm flipH="1">
              <a:off x="2267050" y="3472175"/>
              <a:ext cx="4800" cy="2415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31" name="Google Shape;131;p16"/>
            <p:cNvCxnSpPr>
              <a:stCxn id="126" idx="2"/>
              <a:endCxn id="132" idx="2"/>
            </p:cNvCxnSpPr>
            <p:nvPr/>
          </p:nvCxnSpPr>
          <p:spPr>
            <a:xfrm flipH="1" rot="-5400000">
              <a:off x="3417375" y="3266275"/>
              <a:ext cx="270000" cy="25704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33" name="Google Shape;133;p16"/>
            <p:cNvCxnSpPr>
              <a:stCxn id="115" idx="2"/>
              <a:endCxn id="132" idx="3"/>
            </p:cNvCxnSpPr>
            <p:nvPr/>
          </p:nvCxnSpPr>
          <p:spPr>
            <a:xfrm>
              <a:off x="5849825" y="3716925"/>
              <a:ext cx="9000" cy="5748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32" name="Google Shape;132;p16"/>
            <p:cNvSpPr/>
            <p:nvPr/>
          </p:nvSpPr>
          <p:spPr>
            <a:xfrm>
              <a:off x="4837527" y="4291475"/>
              <a:ext cx="2042400" cy="7899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Phase delay of the S/C signal with resolved 2pi-ambiguity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355554" y="2963274"/>
              <a:ext cx="969900" cy="754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EFEFE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Frequency detections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135" name="Google Shape;135;p16"/>
            <p:cNvCxnSpPr>
              <a:stCxn id="115" idx="3"/>
              <a:endCxn id="134" idx="2"/>
            </p:cNvCxnSpPr>
            <p:nvPr/>
          </p:nvCxnSpPr>
          <p:spPr>
            <a:xfrm>
              <a:off x="6517625" y="3339525"/>
              <a:ext cx="838200" cy="9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36" name="Google Shape;136;p16"/>
            <p:cNvCxnSpPr>
              <a:stCxn id="132" idx="0"/>
              <a:endCxn id="129" idx="1"/>
            </p:cNvCxnSpPr>
            <p:nvPr/>
          </p:nvCxnSpPr>
          <p:spPr>
            <a:xfrm flipH="1" rot="10800000">
              <a:off x="6879927" y="4685525"/>
              <a:ext cx="233400" cy="9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37" name="Google Shape;137;p16"/>
            <p:cNvCxnSpPr>
              <a:stCxn id="134" idx="1"/>
              <a:endCxn id="129" idx="0"/>
            </p:cNvCxnSpPr>
            <p:nvPr/>
          </p:nvCxnSpPr>
          <p:spPr>
            <a:xfrm flipH="1">
              <a:off x="7830904" y="3718074"/>
              <a:ext cx="9600" cy="616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38" name="Google Shape;138;p16"/>
            <p:cNvCxnSpPr>
              <a:stCxn id="114" idx="1"/>
              <a:endCxn id="112" idx="3"/>
            </p:cNvCxnSpPr>
            <p:nvPr/>
          </p:nvCxnSpPr>
          <p:spPr>
            <a:xfrm flipH="1">
              <a:off x="2897150" y="646775"/>
              <a:ext cx="2401200" cy="2448000"/>
            </a:xfrm>
            <a:prstGeom prst="bentConnector3">
              <a:avLst>
                <a:gd fmla="val 87673" name="adj1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19450"/>
            <a:ext cx="4715145" cy="1723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6100" y="1734675"/>
            <a:ext cx="4715150" cy="209562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4499" y="2952750"/>
            <a:ext cx="4715150" cy="21131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title"/>
          </p:nvPr>
        </p:nvSpPr>
        <p:spPr>
          <a:xfrm>
            <a:off x="0" y="7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PRIDE Processing Pipeline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47" name="Google Shape;147;p17"/>
          <p:cNvGrpSpPr/>
          <p:nvPr/>
        </p:nvGrpSpPr>
        <p:grpSpPr>
          <a:xfrm>
            <a:off x="209935" y="848040"/>
            <a:ext cx="7954486" cy="4233572"/>
            <a:chOff x="209925" y="371650"/>
            <a:chExt cx="8468525" cy="4709725"/>
          </a:xfrm>
        </p:grpSpPr>
        <p:sp>
          <p:nvSpPr>
            <p:cNvPr id="148" name="Google Shape;148;p17"/>
            <p:cNvSpPr/>
            <p:nvPr/>
          </p:nvSpPr>
          <p:spPr>
            <a:xfrm>
              <a:off x="209925" y="1017725"/>
              <a:ext cx="1374300" cy="645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A priori coordinates cal source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3491000" y="1017725"/>
              <a:ext cx="12510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A priori S/C state vectors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251025" y="1988225"/>
              <a:ext cx="12921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Calibrator </a:t>
              </a:r>
              <a:r>
                <a:rPr b="1"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far-field</a:t>
              </a: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3405050" y="2000175"/>
              <a:ext cx="14346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Spacecraft </a:t>
              </a:r>
              <a:r>
                <a:rPr b="1"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near-field</a:t>
              </a: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646350" y="2717375"/>
              <a:ext cx="12510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SFXC broadband correlation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707325" y="371650"/>
              <a:ext cx="1156200" cy="47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Calibrator data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298350" y="408125"/>
              <a:ext cx="1102800" cy="4773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Spacecraft data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182025" y="2962125"/>
              <a:ext cx="1335600" cy="7548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Narrowband processing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156" name="Google Shape;156;p17"/>
            <p:cNvCxnSpPr>
              <a:stCxn id="150" idx="2"/>
              <a:endCxn id="152" idx="1"/>
            </p:cNvCxnSpPr>
            <p:nvPr/>
          </p:nvCxnSpPr>
          <p:spPr>
            <a:xfrm flipH="1" rot="-5400000">
              <a:off x="1095825" y="2544275"/>
              <a:ext cx="351900" cy="7494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7" name="Google Shape;157;p17"/>
            <p:cNvCxnSpPr>
              <a:stCxn id="151" idx="2"/>
              <a:endCxn id="152" idx="3"/>
            </p:cNvCxnSpPr>
            <p:nvPr/>
          </p:nvCxnSpPr>
          <p:spPr>
            <a:xfrm rot="5400000">
              <a:off x="3340100" y="2312325"/>
              <a:ext cx="339600" cy="12249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8" name="Google Shape;158;p17"/>
            <p:cNvCxnSpPr>
              <a:stCxn id="148" idx="2"/>
              <a:endCxn id="150" idx="0"/>
            </p:cNvCxnSpPr>
            <p:nvPr/>
          </p:nvCxnSpPr>
          <p:spPr>
            <a:xfrm>
              <a:off x="897075" y="1663025"/>
              <a:ext cx="0" cy="325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9" name="Google Shape;159;p17"/>
            <p:cNvCxnSpPr>
              <a:stCxn id="153" idx="2"/>
              <a:endCxn id="152" idx="0"/>
            </p:cNvCxnSpPr>
            <p:nvPr/>
          </p:nvCxnSpPr>
          <p:spPr>
            <a:xfrm flipH="1">
              <a:off x="2271625" y="848950"/>
              <a:ext cx="13800" cy="18684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60" name="Google Shape;160;p17"/>
            <p:cNvCxnSpPr>
              <a:stCxn id="149" idx="2"/>
              <a:endCxn id="151" idx="0"/>
            </p:cNvCxnSpPr>
            <p:nvPr/>
          </p:nvCxnSpPr>
          <p:spPr>
            <a:xfrm>
              <a:off x="4116500" y="1720325"/>
              <a:ext cx="5700" cy="2799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61" name="Google Shape;161;p17"/>
            <p:cNvCxnSpPr>
              <a:stCxn id="155" idx="1"/>
              <a:endCxn id="151" idx="3"/>
            </p:cNvCxnSpPr>
            <p:nvPr/>
          </p:nvCxnSpPr>
          <p:spPr>
            <a:xfrm rot="10800000">
              <a:off x="4839725" y="2377725"/>
              <a:ext cx="342300" cy="961800"/>
            </a:xfrm>
            <a:prstGeom prst="bentConnector3">
              <a:avLst>
                <a:gd fmla="val 50011" name="adj1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62" name="Google Shape;162;p17"/>
            <p:cNvCxnSpPr>
              <a:stCxn id="154" idx="2"/>
              <a:endCxn id="155" idx="0"/>
            </p:cNvCxnSpPr>
            <p:nvPr/>
          </p:nvCxnSpPr>
          <p:spPr>
            <a:xfrm>
              <a:off x="5849750" y="885425"/>
              <a:ext cx="0" cy="20766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63" name="Google Shape;163;p17"/>
            <p:cNvSpPr txBox="1"/>
            <p:nvPr/>
          </p:nvSpPr>
          <p:spPr>
            <a:xfrm>
              <a:off x="4109094" y="2918246"/>
              <a:ext cx="1156200" cy="7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geocentric 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Doppler phase correction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1547300" y="4205700"/>
              <a:ext cx="8889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 txBox="1"/>
            <p:nvPr/>
          </p:nvSpPr>
          <p:spPr>
            <a:xfrm>
              <a:off x="2674755" y="4644133"/>
              <a:ext cx="21792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EFEFE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group delays/phases</a:t>
              </a:r>
              <a:endParaRPr sz="1000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279425" y="3713875"/>
              <a:ext cx="19755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Fringe fitting, residual group delay/ phase estimation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5889195" y="3772846"/>
              <a:ext cx="1434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Phase 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detections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68" name="Google Shape;168;p17"/>
            <p:cNvSpPr txBox="1"/>
            <p:nvPr/>
          </p:nvSpPr>
          <p:spPr>
            <a:xfrm>
              <a:off x="7386350" y="3272025"/>
              <a:ext cx="1292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7113513" y="4334088"/>
              <a:ext cx="14346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Reconstruction of the S/C state vectors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170" name="Google Shape;170;p17"/>
            <p:cNvCxnSpPr>
              <a:stCxn id="152" idx="2"/>
              <a:endCxn id="166" idx="0"/>
            </p:cNvCxnSpPr>
            <p:nvPr/>
          </p:nvCxnSpPr>
          <p:spPr>
            <a:xfrm flipH="1">
              <a:off x="2267050" y="3472175"/>
              <a:ext cx="4800" cy="2415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1" name="Google Shape;171;p17"/>
            <p:cNvCxnSpPr>
              <a:stCxn id="166" idx="2"/>
              <a:endCxn id="172" idx="2"/>
            </p:cNvCxnSpPr>
            <p:nvPr/>
          </p:nvCxnSpPr>
          <p:spPr>
            <a:xfrm flipH="1" rot="-5400000">
              <a:off x="3417375" y="3266275"/>
              <a:ext cx="270000" cy="25704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3" name="Google Shape;173;p17"/>
            <p:cNvCxnSpPr>
              <a:stCxn id="155" idx="2"/>
              <a:endCxn id="172" idx="3"/>
            </p:cNvCxnSpPr>
            <p:nvPr/>
          </p:nvCxnSpPr>
          <p:spPr>
            <a:xfrm>
              <a:off x="5849825" y="3716925"/>
              <a:ext cx="9000" cy="5748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72" name="Google Shape;172;p17"/>
            <p:cNvSpPr/>
            <p:nvPr/>
          </p:nvSpPr>
          <p:spPr>
            <a:xfrm>
              <a:off x="4837527" y="4291475"/>
              <a:ext cx="2042400" cy="7899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Phase delay of the S/C signal with resolved 2pi-ambiguity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355554" y="2963274"/>
              <a:ext cx="969900" cy="754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Frequency detections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175" name="Google Shape;175;p17"/>
            <p:cNvCxnSpPr>
              <a:stCxn id="155" idx="3"/>
              <a:endCxn id="174" idx="2"/>
            </p:cNvCxnSpPr>
            <p:nvPr/>
          </p:nvCxnSpPr>
          <p:spPr>
            <a:xfrm>
              <a:off x="6517625" y="3339525"/>
              <a:ext cx="838200" cy="9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6" name="Google Shape;176;p17"/>
            <p:cNvCxnSpPr>
              <a:stCxn id="172" idx="0"/>
              <a:endCxn id="169" idx="1"/>
            </p:cNvCxnSpPr>
            <p:nvPr/>
          </p:nvCxnSpPr>
          <p:spPr>
            <a:xfrm flipH="1" rot="10800000">
              <a:off x="6879927" y="4685525"/>
              <a:ext cx="233400" cy="9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7" name="Google Shape;177;p17"/>
            <p:cNvCxnSpPr>
              <a:stCxn id="174" idx="1"/>
              <a:endCxn id="169" idx="0"/>
            </p:cNvCxnSpPr>
            <p:nvPr/>
          </p:nvCxnSpPr>
          <p:spPr>
            <a:xfrm flipH="1">
              <a:off x="7830904" y="3718074"/>
              <a:ext cx="9600" cy="616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8" name="Google Shape;178;p17"/>
            <p:cNvCxnSpPr>
              <a:stCxn id="154" idx="1"/>
              <a:endCxn id="152" idx="3"/>
            </p:cNvCxnSpPr>
            <p:nvPr/>
          </p:nvCxnSpPr>
          <p:spPr>
            <a:xfrm flipH="1">
              <a:off x="2897150" y="646775"/>
              <a:ext cx="2401200" cy="2448000"/>
            </a:xfrm>
            <a:prstGeom prst="bentConnector3">
              <a:avLst>
                <a:gd fmla="val 87673" name="adj1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9" name="Google Shape;179;p17"/>
          <p:cNvGrpSpPr/>
          <p:nvPr/>
        </p:nvGrpSpPr>
        <p:grpSpPr>
          <a:xfrm>
            <a:off x="6566375" y="2691200"/>
            <a:ext cx="1806325" cy="1540850"/>
            <a:chOff x="6566375" y="2691200"/>
            <a:chExt cx="1806325" cy="1540850"/>
          </a:xfrm>
        </p:grpSpPr>
        <p:sp>
          <p:nvSpPr>
            <p:cNvPr id="180" name="Google Shape;180;p17"/>
            <p:cNvSpPr/>
            <p:nvPr/>
          </p:nvSpPr>
          <p:spPr>
            <a:xfrm>
              <a:off x="6566375" y="2819050"/>
              <a:ext cx="1529400" cy="1413000"/>
            </a:xfrm>
            <a:prstGeom prst="ellipse">
              <a:avLst/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7901400" y="2691200"/>
              <a:ext cx="4713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C78D8"/>
                  </a:solidFill>
                  <a:latin typeface="Lobster"/>
                  <a:ea typeface="Lobster"/>
                  <a:cs typeface="Lobster"/>
                  <a:sym typeface="Lobster"/>
                </a:rPr>
                <a:t>#1</a:t>
              </a:r>
              <a:endParaRPr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type="title"/>
          </p:nvPr>
        </p:nvSpPr>
        <p:spPr>
          <a:xfrm>
            <a:off x="0" y="7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PRIDE Processing Pipeline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87" name="Google Shape;187;p18"/>
          <p:cNvGrpSpPr/>
          <p:nvPr/>
        </p:nvGrpSpPr>
        <p:grpSpPr>
          <a:xfrm>
            <a:off x="209935" y="848040"/>
            <a:ext cx="7954486" cy="4233572"/>
            <a:chOff x="209925" y="371650"/>
            <a:chExt cx="8468525" cy="4709725"/>
          </a:xfrm>
        </p:grpSpPr>
        <p:sp>
          <p:nvSpPr>
            <p:cNvPr id="188" name="Google Shape;188;p18"/>
            <p:cNvSpPr/>
            <p:nvPr/>
          </p:nvSpPr>
          <p:spPr>
            <a:xfrm>
              <a:off x="209925" y="1017725"/>
              <a:ext cx="1374300" cy="645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A priori coordinates cal source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3491000" y="1017725"/>
              <a:ext cx="1251000" cy="7026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A priori S/C state vectors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251025" y="1988225"/>
              <a:ext cx="12921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Calibrator </a:t>
              </a:r>
              <a:r>
                <a:rPr b="1"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far-field</a:t>
              </a: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405050" y="2000175"/>
              <a:ext cx="1434600" cy="754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Spacecraft </a:t>
              </a:r>
              <a:r>
                <a:rPr b="1"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near-field</a:t>
              </a: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 delay model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1646350" y="2717375"/>
              <a:ext cx="1251000" cy="754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SFXC broadband correlation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1707325" y="371650"/>
              <a:ext cx="1156200" cy="477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Calibrator data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298350" y="408125"/>
              <a:ext cx="1102800" cy="4773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Spacecraft data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5182025" y="2962125"/>
              <a:ext cx="1335600" cy="7548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Narrowband processing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196" name="Google Shape;196;p18"/>
            <p:cNvCxnSpPr>
              <a:stCxn id="190" idx="2"/>
              <a:endCxn id="192" idx="1"/>
            </p:cNvCxnSpPr>
            <p:nvPr/>
          </p:nvCxnSpPr>
          <p:spPr>
            <a:xfrm flipH="1" rot="-5400000">
              <a:off x="1095825" y="2544275"/>
              <a:ext cx="351900" cy="7494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7" name="Google Shape;197;p18"/>
            <p:cNvCxnSpPr>
              <a:stCxn id="191" idx="2"/>
              <a:endCxn id="192" idx="3"/>
            </p:cNvCxnSpPr>
            <p:nvPr/>
          </p:nvCxnSpPr>
          <p:spPr>
            <a:xfrm rot="5400000">
              <a:off x="3340100" y="2312325"/>
              <a:ext cx="339600" cy="12249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8" name="Google Shape;198;p18"/>
            <p:cNvCxnSpPr>
              <a:stCxn id="188" idx="2"/>
              <a:endCxn id="190" idx="0"/>
            </p:cNvCxnSpPr>
            <p:nvPr/>
          </p:nvCxnSpPr>
          <p:spPr>
            <a:xfrm>
              <a:off x="897075" y="1663025"/>
              <a:ext cx="0" cy="325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9" name="Google Shape;199;p18"/>
            <p:cNvCxnSpPr>
              <a:stCxn id="193" idx="2"/>
              <a:endCxn id="192" idx="0"/>
            </p:cNvCxnSpPr>
            <p:nvPr/>
          </p:nvCxnSpPr>
          <p:spPr>
            <a:xfrm flipH="1">
              <a:off x="2271625" y="848950"/>
              <a:ext cx="13800" cy="18684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00" name="Google Shape;200;p18"/>
            <p:cNvCxnSpPr>
              <a:stCxn id="189" idx="2"/>
              <a:endCxn id="191" idx="0"/>
            </p:cNvCxnSpPr>
            <p:nvPr/>
          </p:nvCxnSpPr>
          <p:spPr>
            <a:xfrm>
              <a:off x="4116500" y="1720325"/>
              <a:ext cx="5700" cy="2799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01" name="Google Shape;201;p18"/>
            <p:cNvCxnSpPr>
              <a:stCxn id="195" idx="1"/>
              <a:endCxn id="191" idx="3"/>
            </p:cNvCxnSpPr>
            <p:nvPr/>
          </p:nvCxnSpPr>
          <p:spPr>
            <a:xfrm rot="10800000">
              <a:off x="4839725" y="2377725"/>
              <a:ext cx="342300" cy="961800"/>
            </a:xfrm>
            <a:prstGeom prst="bentConnector3">
              <a:avLst>
                <a:gd fmla="val 50011" name="adj1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02" name="Google Shape;202;p18"/>
            <p:cNvCxnSpPr>
              <a:stCxn id="194" idx="2"/>
              <a:endCxn id="195" idx="0"/>
            </p:cNvCxnSpPr>
            <p:nvPr/>
          </p:nvCxnSpPr>
          <p:spPr>
            <a:xfrm>
              <a:off x="5849750" y="885425"/>
              <a:ext cx="0" cy="20766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03" name="Google Shape;203;p18"/>
            <p:cNvSpPr txBox="1"/>
            <p:nvPr/>
          </p:nvSpPr>
          <p:spPr>
            <a:xfrm>
              <a:off x="4109094" y="2918246"/>
              <a:ext cx="1156200" cy="7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geocentric 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Doppler phase correction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1547300" y="4205700"/>
              <a:ext cx="8889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2674755" y="4644133"/>
              <a:ext cx="21792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EFEFE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group delays/phases</a:t>
              </a:r>
              <a:endParaRPr sz="1000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1279425" y="3713875"/>
              <a:ext cx="19755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Fringe fitting, residual group delay/ phase estimation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207" name="Google Shape;207;p18"/>
            <p:cNvSpPr txBox="1"/>
            <p:nvPr/>
          </p:nvSpPr>
          <p:spPr>
            <a:xfrm>
              <a:off x="5889195" y="3772846"/>
              <a:ext cx="1434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Phase 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detections</a:t>
              </a:r>
              <a:endParaRPr sz="1000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7386350" y="3272025"/>
              <a:ext cx="1292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113513" y="4334088"/>
              <a:ext cx="1434600" cy="702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Reconstruction of the S/C state vectors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210" name="Google Shape;210;p18"/>
            <p:cNvCxnSpPr>
              <a:stCxn id="192" idx="2"/>
              <a:endCxn id="206" idx="0"/>
            </p:cNvCxnSpPr>
            <p:nvPr/>
          </p:nvCxnSpPr>
          <p:spPr>
            <a:xfrm flipH="1">
              <a:off x="2267050" y="3472175"/>
              <a:ext cx="4800" cy="2415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1" name="Google Shape;211;p18"/>
            <p:cNvCxnSpPr>
              <a:stCxn id="206" idx="2"/>
              <a:endCxn id="212" idx="2"/>
            </p:cNvCxnSpPr>
            <p:nvPr/>
          </p:nvCxnSpPr>
          <p:spPr>
            <a:xfrm flipH="1" rot="-5400000">
              <a:off x="3417375" y="3266275"/>
              <a:ext cx="270000" cy="2570400"/>
            </a:xfrm>
            <a:prstGeom prst="bentConnector2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3" name="Google Shape;213;p18"/>
            <p:cNvCxnSpPr>
              <a:stCxn id="195" idx="2"/>
              <a:endCxn id="212" idx="3"/>
            </p:cNvCxnSpPr>
            <p:nvPr/>
          </p:nvCxnSpPr>
          <p:spPr>
            <a:xfrm>
              <a:off x="5849825" y="3716925"/>
              <a:ext cx="9000" cy="5748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12" name="Google Shape;212;p18"/>
            <p:cNvSpPr/>
            <p:nvPr/>
          </p:nvSpPr>
          <p:spPr>
            <a:xfrm>
              <a:off x="4837527" y="4291475"/>
              <a:ext cx="2042400" cy="7899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D9D9D9"/>
                  </a:solidFill>
                  <a:latin typeface="Lobster"/>
                  <a:ea typeface="Lobster"/>
                  <a:cs typeface="Lobster"/>
                  <a:sym typeface="Lobster"/>
                </a:rPr>
                <a:t>Phase delay of the S/C signal with resolved 2pi-ambiguity</a:t>
              </a:r>
              <a:endParaRPr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355554" y="2963274"/>
              <a:ext cx="969900" cy="754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4CCCC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Frequency detections</a:t>
              </a:r>
              <a:endParaRPr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cxnSp>
          <p:nvCxnSpPr>
            <p:cNvPr id="215" name="Google Shape;215;p18"/>
            <p:cNvCxnSpPr>
              <a:stCxn id="195" idx="3"/>
              <a:endCxn id="214" idx="2"/>
            </p:cNvCxnSpPr>
            <p:nvPr/>
          </p:nvCxnSpPr>
          <p:spPr>
            <a:xfrm>
              <a:off x="6517625" y="3339525"/>
              <a:ext cx="838200" cy="9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6" name="Google Shape;216;p18"/>
            <p:cNvCxnSpPr>
              <a:stCxn id="212" idx="0"/>
              <a:endCxn id="209" idx="1"/>
            </p:cNvCxnSpPr>
            <p:nvPr/>
          </p:nvCxnSpPr>
          <p:spPr>
            <a:xfrm flipH="1" rot="10800000">
              <a:off x="6879927" y="4685525"/>
              <a:ext cx="233400" cy="9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7" name="Google Shape;217;p18"/>
            <p:cNvCxnSpPr>
              <a:stCxn id="214" idx="1"/>
              <a:endCxn id="209" idx="0"/>
            </p:cNvCxnSpPr>
            <p:nvPr/>
          </p:nvCxnSpPr>
          <p:spPr>
            <a:xfrm flipH="1">
              <a:off x="7830904" y="3718074"/>
              <a:ext cx="9600" cy="616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8" name="Google Shape;218;p18"/>
            <p:cNvCxnSpPr>
              <a:stCxn id="194" idx="1"/>
              <a:endCxn id="192" idx="3"/>
            </p:cNvCxnSpPr>
            <p:nvPr/>
          </p:nvCxnSpPr>
          <p:spPr>
            <a:xfrm flipH="1">
              <a:off x="2897150" y="646775"/>
              <a:ext cx="2401200" cy="2448000"/>
            </a:xfrm>
            <a:prstGeom prst="bentConnector3">
              <a:avLst>
                <a:gd fmla="val 87673" name="adj1"/>
              </a:avLst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Near-field delay model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24" name="Google Shape;2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475" y="1063125"/>
            <a:ext cx="6116925" cy="40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0" y="7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PRIDE Processing Pipeline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09935" y="1428796"/>
            <a:ext cx="1290880" cy="58006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A priori coordinates cal source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3291849" y="1428796"/>
            <a:ext cx="1175064" cy="631567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A priori S/C state vectors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248540" y="2301179"/>
            <a:ext cx="1213670" cy="67849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Calibrator </a:t>
            </a:r>
            <a:r>
              <a:rPr b="1"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far-field</a:t>
            </a: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delay model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3211116" y="2311921"/>
            <a:ext cx="1347520" cy="67849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Spacecraft </a:t>
            </a:r>
            <a:r>
              <a:rPr b="1"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near-field</a:t>
            </a: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delay model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1559169" y="2956612"/>
            <a:ext cx="1175064" cy="67849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SFXC broadband correlation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1616443" y="848040"/>
            <a:ext cx="1086019" cy="429045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Calibrator data</a:t>
            </a:r>
            <a:endParaRPr sz="1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4989493" y="880827"/>
            <a:ext cx="1035860" cy="429045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Spacecraft data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4880229" y="3176618"/>
            <a:ext cx="1254529" cy="67849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Narrowband processing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238" name="Google Shape;238;p20"/>
          <p:cNvCxnSpPr>
            <a:stCxn id="232" idx="2"/>
            <a:endCxn id="234" idx="1"/>
          </p:cNvCxnSpPr>
          <p:nvPr/>
        </p:nvCxnSpPr>
        <p:spPr>
          <a:xfrm flipH="1" rot="-5400000">
            <a:off x="1049175" y="2785869"/>
            <a:ext cx="316200" cy="703800"/>
          </a:xfrm>
          <a:prstGeom prst="bentConnector2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9" name="Google Shape;239;p20"/>
          <p:cNvCxnSpPr>
            <a:stCxn id="233" idx="2"/>
            <a:endCxn id="234" idx="3"/>
          </p:cNvCxnSpPr>
          <p:nvPr/>
        </p:nvCxnSpPr>
        <p:spPr>
          <a:xfrm rot="5400000">
            <a:off x="3156926" y="2567860"/>
            <a:ext cx="305400" cy="11505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0" name="Google Shape;240;p20"/>
          <p:cNvCxnSpPr>
            <a:stCxn id="230" idx="2"/>
            <a:endCxn id="232" idx="0"/>
          </p:cNvCxnSpPr>
          <p:nvPr/>
        </p:nvCxnSpPr>
        <p:spPr>
          <a:xfrm>
            <a:off x="855375" y="2008857"/>
            <a:ext cx="0" cy="2922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1" name="Google Shape;241;p20"/>
          <p:cNvCxnSpPr>
            <a:stCxn id="235" idx="2"/>
            <a:endCxn id="234" idx="0"/>
          </p:cNvCxnSpPr>
          <p:nvPr/>
        </p:nvCxnSpPr>
        <p:spPr>
          <a:xfrm flipH="1">
            <a:off x="2146552" y="1277085"/>
            <a:ext cx="12900" cy="16794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2" name="Google Shape;242;p20"/>
          <p:cNvCxnSpPr>
            <a:stCxn id="231" idx="2"/>
            <a:endCxn id="233" idx="0"/>
          </p:cNvCxnSpPr>
          <p:nvPr/>
        </p:nvCxnSpPr>
        <p:spPr>
          <a:xfrm>
            <a:off x="3879381" y="2060364"/>
            <a:ext cx="5400" cy="251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3" name="Google Shape;243;p20"/>
          <p:cNvCxnSpPr>
            <a:stCxn id="237" idx="1"/>
            <a:endCxn id="233" idx="3"/>
          </p:cNvCxnSpPr>
          <p:nvPr/>
        </p:nvCxnSpPr>
        <p:spPr>
          <a:xfrm rot="10800000">
            <a:off x="4558629" y="2651262"/>
            <a:ext cx="321600" cy="8646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4" name="Google Shape;244;p20"/>
          <p:cNvCxnSpPr>
            <a:stCxn id="236" idx="2"/>
            <a:endCxn id="237" idx="0"/>
          </p:cNvCxnSpPr>
          <p:nvPr/>
        </p:nvCxnSpPr>
        <p:spPr>
          <a:xfrm>
            <a:off x="5507423" y="1309872"/>
            <a:ext cx="0" cy="1866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5" name="Google Shape;245;p20"/>
          <p:cNvSpPr txBox="1"/>
          <p:nvPr/>
        </p:nvSpPr>
        <p:spPr>
          <a:xfrm>
            <a:off x="3872425" y="3137175"/>
            <a:ext cx="1086019" cy="6315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Residual geocentric </a:t>
            </a:r>
            <a:endParaRPr sz="1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Doppler phase correction</a:t>
            </a:r>
            <a:endParaRPr sz="1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1466132" y="4294467"/>
            <a:ext cx="834944" cy="547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 txBox="1"/>
          <p:nvPr/>
        </p:nvSpPr>
        <p:spPr>
          <a:xfrm>
            <a:off x="2525150" y="4688575"/>
            <a:ext cx="2046923" cy="350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FEFEF"/>
                </a:solidFill>
                <a:latin typeface="Varela Round"/>
                <a:ea typeface="Varela Round"/>
                <a:cs typeface="Varela Round"/>
                <a:sym typeface="Varela Round"/>
              </a:rPr>
              <a:t>Residual group delays/phases</a:t>
            </a:r>
            <a:endParaRPr sz="1000">
              <a:solidFill>
                <a:srgbClr val="EFEFE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1214517" y="3852366"/>
            <a:ext cx="1855587" cy="63156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Fringe fitting, residual group delay/ phase estimation</a:t>
            </a:r>
            <a:endParaRPr sz="1200">
              <a:solidFill>
                <a:srgbClr val="D9D9D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6950751" y="3455187"/>
            <a:ext cx="1213670" cy="258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0" name="Google Shape;250;p20"/>
          <p:cNvSpPr/>
          <p:nvPr/>
        </p:nvSpPr>
        <p:spPr>
          <a:xfrm>
            <a:off x="6694475" y="4409875"/>
            <a:ext cx="1347520" cy="63156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Reconstruction of the S/C state vectors</a:t>
            </a:r>
            <a:endParaRPr sz="1200">
              <a:solidFill>
                <a:srgbClr val="D9D9D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251" name="Google Shape;251;p20"/>
          <p:cNvCxnSpPr>
            <a:stCxn id="234" idx="2"/>
            <a:endCxn id="248" idx="0"/>
          </p:cNvCxnSpPr>
          <p:nvPr/>
        </p:nvCxnSpPr>
        <p:spPr>
          <a:xfrm flipH="1">
            <a:off x="2142201" y="3635102"/>
            <a:ext cx="4500" cy="2172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" name="Google Shape;252;p20"/>
          <p:cNvCxnSpPr>
            <a:stCxn id="248" idx="2"/>
            <a:endCxn id="253" idx="2"/>
          </p:cNvCxnSpPr>
          <p:nvPr/>
        </p:nvCxnSpPr>
        <p:spPr>
          <a:xfrm flipH="1" rot="-5400000">
            <a:off x="3228160" y="3398083"/>
            <a:ext cx="242700" cy="2414400"/>
          </a:xfrm>
          <a:prstGeom prst="bentConnector2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3" name="Google Shape;253;p20"/>
          <p:cNvSpPr/>
          <p:nvPr/>
        </p:nvSpPr>
        <p:spPr>
          <a:xfrm>
            <a:off x="4556642" y="4371570"/>
            <a:ext cx="1918426" cy="710041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Phase delay of the S/C signal with resolved 2pi-ambiguity</a:t>
            </a:r>
            <a:endParaRPr sz="1200">
              <a:solidFill>
                <a:srgbClr val="D9D9D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6921825" y="3177650"/>
            <a:ext cx="911027" cy="67849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Frequency detections</a:t>
            </a:r>
            <a:endParaRPr sz="1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255" name="Google Shape;255;p20"/>
          <p:cNvCxnSpPr>
            <a:stCxn id="237" idx="3"/>
            <a:endCxn id="254" idx="2"/>
          </p:cNvCxnSpPr>
          <p:nvPr/>
        </p:nvCxnSpPr>
        <p:spPr>
          <a:xfrm>
            <a:off x="6134758" y="3515862"/>
            <a:ext cx="787200" cy="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6" name="Google Shape;256;p20"/>
          <p:cNvCxnSpPr>
            <a:stCxn id="253" idx="0"/>
            <a:endCxn id="250" idx="1"/>
          </p:cNvCxnSpPr>
          <p:nvPr/>
        </p:nvCxnSpPr>
        <p:spPr>
          <a:xfrm flipH="1" rot="10800000">
            <a:off x="6475068" y="4725691"/>
            <a:ext cx="219300" cy="9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7" name="Google Shape;257;p20"/>
          <p:cNvCxnSpPr>
            <a:stCxn id="254" idx="1"/>
            <a:endCxn id="250" idx="0"/>
          </p:cNvCxnSpPr>
          <p:nvPr/>
        </p:nvCxnSpPr>
        <p:spPr>
          <a:xfrm flipH="1">
            <a:off x="7368338" y="3856140"/>
            <a:ext cx="9000" cy="5538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8" name="Google Shape;258;p20"/>
          <p:cNvCxnSpPr>
            <a:stCxn id="236" idx="1"/>
            <a:endCxn id="234" idx="3"/>
          </p:cNvCxnSpPr>
          <p:nvPr/>
        </p:nvCxnSpPr>
        <p:spPr>
          <a:xfrm flipH="1">
            <a:off x="2734093" y="1095349"/>
            <a:ext cx="2255400" cy="2200500"/>
          </a:xfrm>
          <a:prstGeom prst="bentConnector3">
            <a:avLst>
              <a:gd fmla="val 87673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9" name="Google Shape;259;p20"/>
          <p:cNvGrpSpPr/>
          <p:nvPr/>
        </p:nvGrpSpPr>
        <p:grpSpPr>
          <a:xfrm>
            <a:off x="1214517" y="3635102"/>
            <a:ext cx="1855500" cy="848764"/>
            <a:chOff x="1214517" y="3635102"/>
            <a:chExt cx="1855500" cy="848764"/>
          </a:xfrm>
        </p:grpSpPr>
        <p:cxnSp>
          <p:nvCxnSpPr>
            <p:cNvPr id="260" name="Google Shape;260;p20"/>
            <p:cNvCxnSpPr>
              <a:stCxn id="234" idx="2"/>
              <a:endCxn id="248" idx="0"/>
            </p:cNvCxnSpPr>
            <p:nvPr/>
          </p:nvCxnSpPr>
          <p:spPr>
            <a:xfrm flipH="1">
              <a:off x="2142201" y="3635102"/>
              <a:ext cx="4500" cy="2172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61" name="Google Shape;261;p20"/>
            <p:cNvSpPr/>
            <p:nvPr/>
          </p:nvSpPr>
          <p:spPr>
            <a:xfrm>
              <a:off x="1214517" y="3852366"/>
              <a:ext cx="1855500" cy="63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FF"/>
                  </a:solidFill>
                  <a:latin typeface="Lobster"/>
                  <a:ea typeface="Lobster"/>
                  <a:cs typeface="Lobster"/>
                  <a:sym typeface="Lobster"/>
                </a:rPr>
                <a:t>Fringe fitting, residual group delay/ phase estimation</a:t>
              </a:r>
              <a:endParaRPr sz="1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  <p:grpSp>
        <p:nvGrpSpPr>
          <p:cNvPr id="262" name="Google Shape;262;p20"/>
          <p:cNvGrpSpPr/>
          <p:nvPr/>
        </p:nvGrpSpPr>
        <p:grpSpPr>
          <a:xfrm>
            <a:off x="2142310" y="3855107"/>
            <a:ext cx="4749684" cy="1183568"/>
            <a:chOff x="2142310" y="3855107"/>
            <a:chExt cx="4749684" cy="1183568"/>
          </a:xfrm>
        </p:grpSpPr>
        <p:sp>
          <p:nvSpPr>
            <p:cNvPr id="263" name="Google Shape;263;p20"/>
            <p:cNvSpPr txBox="1"/>
            <p:nvPr/>
          </p:nvSpPr>
          <p:spPr>
            <a:xfrm>
              <a:off x="5544474" y="3905375"/>
              <a:ext cx="1347520" cy="258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Phase 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detections</a:t>
              </a:r>
              <a:endParaRPr sz="1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cxnSp>
          <p:nvCxnSpPr>
            <p:cNvPr id="264" name="Google Shape;264;p20"/>
            <p:cNvCxnSpPr>
              <a:stCxn id="237" idx="2"/>
              <a:endCxn id="253" idx="3"/>
            </p:cNvCxnSpPr>
            <p:nvPr/>
          </p:nvCxnSpPr>
          <p:spPr>
            <a:xfrm>
              <a:off x="5507493" y="3855107"/>
              <a:ext cx="8400" cy="5166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65" name="Google Shape;265;p20"/>
            <p:cNvSpPr txBox="1"/>
            <p:nvPr/>
          </p:nvSpPr>
          <p:spPr>
            <a:xfrm>
              <a:off x="2448950" y="4688575"/>
              <a:ext cx="2046900" cy="3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Residual group delays/phases</a:t>
              </a:r>
              <a:endParaRPr sz="10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cxnSp>
          <p:nvCxnSpPr>
            <p:cNvPr id="266" name="Google Shape;266;p20"/>
            <p:cNvCxnSpPr/>
            <p:nvPr/>
          </p:nvCxnSpPr>
          <p:spPr>
            <a:xfrm flipH="1" rot="-5400000">
              <a:off x="3228160" y="3398083"/>
              <a:ext cx="242700" cy="2414400"/>
            </a:xfrm>
            <a:prstGeom prst="bentConnector2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267" name="Google Shape;267;p20"/>
          <p:cNvSpPr/>
          <p:nvPr/>
        </p:nvSpPr>
        <p:spPr>
          <a:xfrm>
            <a:off x="4556642" y="4371570"/>
            <a:ext cx="1918500" cy="71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Phase delay of the S/C signal with resolved 2pi-ambiguity</a:t>
            </a:r>
            <a:endParaRPr sz="1200">
              <a:solidFill>
                <a:srgbClr val="351C7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pSp>
        <p:nvGrpSpPr>
          <p:cNvPr id="268" name="Google Shape;268;p20"/>
          <p:cNvGrpSpPr/>
          <p:nvPr/>
        </p:nvGrpSpPr>
        <p:grpSpPr>
          <a:xfrm>
            <a:off x="4763075" y="2691200"/>
            <a:ext cx="3609625" cy="2796521"/>
            <a:chOff x="4763075" y="2691200"/>
            <a:chExt cx="3609625" cy="2796521"/>
          </a:xfrm>
        </p:grpSpPr>
        <p:grpSp>
          <p:nvGrpSpPr>
            <p:cNvPr id="269" name="Google Shape;269;p20"/>
            <p:cNvGrpSpPr/>
            <p:nvPr/>
          </p:nvGrpSpPr>
          <p:grpSpPr>
            <a:xfrm>
              <a:off x="4763075" y="3808195"/>
              <a:ext cx="1918498" cy="1679527"/>
              <a:chOff x="6566375" y="2691200"/>
              <a:chExt cx="1806325" cy="1540850"/>
            </a:xfrm>
          </p:grpSpPr>
          <p:sp>
            <p:nvSpPr>
              <p:cNvPr id="270" name="Google Shape;270;p20"/>
              <p:cNvSpPr/>
              <p:nvPr/>
            </p:nvSpPr>
            <p:spPr>
              <a:xfrm>
                <a:off x="6566375" y="2819050"/>
                <a:ext cx="1529400" cy="1413000"/>
              </a:xfrm>
              <a:prstGeom prst="ellipse">
                <a:avLst/>
              </a:prstGeom>
              <a:noFill/>
              <a:ln cap="flat" cmpd="sng" w="28575">
                <a:solidFill>
                  <a:srgbClr val="3D85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3C78D8"/>
                  </a:solidFill>
                  <a:latin typeface="Lobster"/>
                  <a:ea typeface="Lobster"/>
                  <a:cs typeface="Lobster"/>
                  <a:sym typeface="Lobster"/>
                </a:endParaRPr>
              </a:p>
            </p:txBody>
          </p:sp>
          <p:sp>
            <p:nvSpPr>
              <p:cNvPr id="271" name="Google Shape;271;p20"/>
              <p:cNvSpPr txBox="1"/>
              <p:nvPr/>
            </p:nvSpPr>
            <p:spPr>
              <a:xfrm>
                <a:off x="7901400" y="2691200"/>
                <a:ext cx="471300" cy="40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3C78D8"/>
                    </a:solidFill>
                    <a:latin typeface="Lobster"/>
                    <a:ea typeface="Lobster"/>
                    <a:cs typeface="Lobster"/>
                    <a:sym typeface="Lobster"/>
                  </a:rPr>
                  <a:t>#2</a:t>
                </a:r>
                <a:endParaRPr>
                  <a:solidFill>
                    <a:srgbClr val="3C78D8"/>
                  </a:solidFill>
                  <a:latin typeface="Lobster"/>
                  <a:ea typeface="Lobster"/>
                  <a:cs typeface="Lobster"/>
                  <a:sym typeface="Lobster"/>
                </a:endParaRPr>
              </a:p>
            </p:txBody>
          </p:sp>
        </p:grpSp>
        <p:grpSp>
          <p:nvGrpSpPr>
            <p:cNvPr id="272" name="Google Shape;272;p20"/>
            <p:cNvGrpSpPr/>
            <p:nvPr/>
          </p:nvGrpSpPr>
          <p:grpSpPr>
            <a:xfrm>
              <a:off x="6475068" y="2691200"/>
              <a:ext cx="1897632" cy="2350175"/>
              <a:chOff x="6475068" y="2691200"/>
              <a:chExt cx="1897632" cy="2350175"/>
            </a:xfrm>
          </p:grpSpPr>
          <p:grpSp>
            <p:nvGrpSpPr>
              <p:cNvPr id="273" name="Google Shape;273;p20"/>
              <p:cNvGrpSpPr/>
              <p:nvPr/>
            </p:nvGrpSpPr>
            <p:grpSpPr>
              <a:xfrm>
                <a:off x="6566375" y="2691200"/>
                <a:ext cx="1806325" cy="1540850"/>
                <a:chOff x="6566375" y="2691200"/>
                <a:chExt cx="1806325" cy="1540850"/>
              </a:xfrm>
            </p:grpSpPr>
            <p:sp>
              <p:nvSpPr>
                <p:cNvPr id="274" name="Google Shape;274;p20"/>
                <p:cNvSpPr/>
                <p:nvPr/>
              </p:nvSpPr>
              <p:spPr>
                <a:xfrm>
                  <a:off x="6566375" y="2819050"/>
                  <a:ext cx="1529400" cy="1413000"/>
                </a:xfrm>
                <a:prstGeom prst="ellipse">
                  <a:avLst/>
                </a:prstGeom>
                <a:noFill/>
                <a:ln cap="flat" cmpd="sng" w="28575">
                  <a:solidFill>
                    <a:srgbClr val="3D85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3C78D8"/>
                    </a:solidFill>
                    <a:latin typeface="Lobster"/>
                    <a:ea typeface="Lobster"/>
                    <a:cs typeface="Lobster"/>
                    <a:sym typeface="Lobster"/>
                  </a:endParaRPr>
                </a:p>
              </p:txBody>
            </p:sp>
            <p:sp>
              <p:nvSpPr>
                <p:cNvPr id="275" name="Google Shape;275;p20"/>
                <p:cNvSpPr txBox="1"/>
                <p:nvPr/>
              </p:nvSpPr>
              <p:spPr>
                <a:xfrm>
                  <a:off x="7901400" y="2691200"/>
                  <a:ext cx="471300" cy="402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3C78D8"/>
                      </a:solidFill>
                      <a:latin typeface="Lobster"/>
                      <a:ea typeface="Lobster"/>
                      <a:cs typeface="Lobster"/>
                      <a:sym typeface="Lobster"/>
                    </a:rPr>
                    <a:t>#1</a:t>
                  </a:r>
                  <a:endParaRPr>
                    <a:solidFill>
                      <a:srgbClr val="3C78D8"/>
                    </a:solidFill>
                    <a:latin typeface="Lobster"/>
                    <a:ea typeface="Lobster"/>
                    <a:cs typeface="Lobster"/>
                    <a:sym typeface="Lobster"/>
                  </a:endParaRPr>
                </a:p>
              </p:txBody>
            </p:sp>
          </p:grpSp>
          <p:sp>
            <p:nvSpPr>
              <p:cNvPr id="276" name="Google Shape;276;p20"/>
              <p:cNvSpPr/>
              <p:nvPr/>
            </p:nvSpPr>
            <p:spPr>
              <a:xfrm>
                <a:off x="6694475" y="4409875"/>
                <a:ext cx="1347600" cy="6315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Lobster"/>
                    <a:ea typeface="Lobster"/>
                    <a:cs typeface="Lobster"/>
                    <a:sym typeface="Lobster"/>
                  </a:rPr>
                  <a:t>Reconstruction of the S/C state vectors</a:t>
                </a:r>
                <a:endParaRPr sz="1200">
                  <a:latin typeface="Lobster"/>
                  <a:ea typeface="Lobster"/>
                  <a:cs typeface="Lobster"/>
                  <a:sym typeface="Lobster"/>
                </a:endParaRPr>
              </a:p>
            </p:txBody>
          </p:sp>
          <p:cxnSp>
            <p:nvCxnSpPr>
              <p:cNvPr id="277" name="Google Shape;277;p20"/>
              <p:cNvCxnSpPr/>
              <p:nvPr/>
            </p:nvCxnSpPr>
            <p:spPr>
              <a:xfrm flipH="1">
                <a:off x="7368338" y="3856140"/>
                <a:ext cx="9000" cy="553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278" name="Google Shape;278;p20"/>
              <p:cNvCxnSpPr/>
              <p:nvPr/>
            </p:nvCxnSpPr>
            <p:spPr>
              <a:xfrm flipH="1" rot="10800000">
                <a:off x="6475068" y="4725691"/>
                <a:ext cx="219300" cy="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</p:grpSp>
      </p:grpSp>
      <p:grpSp>
        <p:nvGrpSpPr>
          <p:cNvPr id="279" name="Google Shape;279;p20"/>
          <p:cNvGrpSpPr/>
          <p:nvPr/>
        </p:nvGrpSpPr>
        <p:grpSpPr>
          <a:xfrm>
            <a:off x="6222775" y="113363"/>
            <a:ext cx="2914650" cy="2193538"/>
            <a:chOff x="6222775" y="113363"/>
            <a:chExt cx="2914650" cy="2193538"/>
          </a:xfrm>
        </p:grpSpPr>
        <p:pic>
          <p:nvPicPr>
            <p:cNvPr id="280" name="Google Shape;280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19388" y="113363"/>
              <a:ext cx="1676400" cy="53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2775" y="735275"/>
              <a:ext cx="2914650" cy="1571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75" y="-9924"/>
            <a:ext cx="5331326" cy="254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925" y="2622450"/>
            <a:ext cx="4115276" cy="24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000" y="2667000"/>
            <a:ext cx="3775726" cy="23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1"/>
          <p:cNvSpPr txBox="1"/>
          <p:nvPr>
            <p:ph type="title"/>
          </p:nvPr>
        </p:nvSpPr>
        <p:spPr>
          <a:xfrm>
            <a:off x="83100" y="978425"/>
            <a:ext cx="146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GR035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