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67" r:id="rId4"/>
    <p:sldId id="276" r:id="rId5"/>
    <p:sldId id="258" r:id="rId6"/>
    <p:sldId id="257" r:id="rId7"/>
    <p:sldId id="259" r:id="rId8"/>
    <p:sldId id="279" r:id="rId9"/>
    <p:sldId id="277" r:id="rId10"/>
    <p:sldId id="272" r:id="rId11"/>
    <p:sldId id="262" r:id="rId12"/>
    <p:sldId id="260" r:id="rId13"/>
    <p:sldId id="278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184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4F1E8-6014-CE47-9394-22056DF9476A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E0F5C-F446-E844-8D0A-BA9FE760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0F5C-F446-E844-8D0A-BA9FE7609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0F5C-F446-E844-8D0A-BA9FE7609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Fig. 2. </a:t>
            </a:r>
            <a:r>
              <a:rPr lang="en-US" sz="1200" dirty="0" smtClean="0"/>
              <a:t>Magnetic field orientation (in the plane of the sky) for 17 individual masers with </a:t>
            </a:r>
            <a:r>
              <a:rPr lang="en-US" sz="1200" i="1" dirty="0" smtClean="0"/>
              <a:t>Pl </a:t>
            </a:r>
            <a:r>
              <a:rPr lang="en-US" sz="1200" dirty="0" smtClean="0"/>
              <a:t>&lt; 5% (red segment) and strength for 4 (non-saturated) masers for which the Zeeman splitting was measured. </a:t>
            </a:r>
            <a:r>
              <a:rPr lang="en-US" sz="1200" i="1" dirty="0" smtClean="0"/>
              <a:t>The features with Pl &gt; 5% were not included in the analysis because saturated. </a:t>
            </a:r>
            <a:r>
              <a:rPr lang="en-US" sz="1200" dirty="0" smtClean="0"/>
              <a:t>The 8.4 GHz emission imaged with the VLA (beamsize∼0.2”) by </a:t>
            </a:r>
            <a:r>
              <a:rPr lang="en-US" sz="1200" dirty="0" err="1" smtClean="0"/>
              <a:t>Wilner</a:t>
            </a:r>
            <a:r>
              <a:rPr lang="en-US" sz="1200" dirty="0" smtClean="0"/>
              <a:t> et al. (1999) is </a:t>
            </a:r>
            <a:r>
              <a:rPr lang="en-US" sz="1200" dirty="0" err="1" smtClean="0"/>
              <a:t>overploted</a:t>
            </a:r>
            <a:r>
              <a:rPr lang="en-US" sz="1200" dirty="0" smtClean="0"/>
              <a:t> onto the 1.4 mm continuum emission mapped with the </a:t>
            </a:r>
            <a:r>
              <a:rPr lang="en-US" sz="1200" dirty="0" err="1" smtClean="0"/>
              <a:t>PdBI</a:t>
            </a:r>
            <a:r>
              <a:rPr lang="en-US" sz="1200" dirty="0" smtClean="0"/>
              <a:t> (beamsize∼0.5”) by </a:t>
            </a:r>
            <a:r>
              <a:rPr lang="en-US" sz="1200" dirty="0" err="1" smtClean="0"/>
              <a:t>Wyrowski</a:t>
            </a:r>
            <a:r>
              <a:rPr lang="en-US" sz="1200" dirty="0" smtClean="0"/>
              <a:t> et al. (1999) (gray scale and black contours: same as in Fig. 1). The radio continuum shows a main central component, the synchrotron jet, and two (western and eastern) secondary components.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0F5C-F446-E844-8D0A-BA9FE7609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Fig. 2. </a:t>
            </a:r>
            <a:r>
              <a:rPr lang="en-US" sz="1200" dirty="0" smtClean="0"/>
              <a:t>Magnetic field orientation (in the plane of the sky) for 17 individual masers with </a:t>
            </a:r>
            <a:r>
              <a:rPr lang="en-US" sz="1200" i="1" dirty="0" smtClean="0"/>
              <a:t>Pl </a:t>
            </a:r>
            <a:r>
              <a:rPr lang="en-US" sz="1200" dirty="0" smtClean="0"/>
              <a:t>&lt; 5% (red segment) and strength for 4 (non-saturated) masers for which the Zeeman splitting was measured. </a:t>
            </a:r>
            <a:r>
              <a:rPr lang="en-US" sz="1200" i="1" dirty="0" smtClean="0"/>
              <a:t>The features with Pl &gt; 5% were not included in the analysis because saturated. </a:t>
            </a:r>
            <a:r>
              <a:rPr lang="en-US" sz="1200" dirty="0" smtClean="0"/>
              <a:t>The 8.4 GHz emission imaged with the VLA (beamsize∼0.2”) by </a:t>
            </a:r>
            <a:r>
              <a:rPr lang="en-US" sz="1200" dirty="0" err="1" smtClean="0"/>
              <a:t>Wilner</a:t>
            </a:r>
            <a:r>
              <a:rPr lang="en-US" sz="1200" dirty="0" smtClean="0"/>
              <a:t> et al. (1999) is </a:t>
            </a:r>
            <a:r>
              <a:rPr lang="en-US" sz="1200" dirty="0" err="1" smtClean="0"/>
              <a:t>overploted</a:t>
            </a:r>
            <a:r>
              <a:rPr lang="en-US" sz="1200" dirty="0" smtClean="0"/>
              <a:t> onto the 1.4 mm continuum emission mapped with the </a:t>
            </a:r>
            <a:r>
              <a:rPr lang="en-US" sz="1200" dirty="0" err="1" smtClean="0"/>
              <a:t>PdBI</a:t>
            </a:r>
            <a:r>
              <a:rPr lang="en-US" sz="1200" dirty="0" smtClean="0"/>
              <a:t> (beamsize∼0.5”) by </a:t>
            </a:r>
            <a:r>
              <a:rPr lang="en-US" sz="1200" dirty="0" err="1" smtClean="0"/>
              <a:t>Wyrowski</a:t>
            </a:r>
            <a:r>
              <a:rPr lang="en-US" sz="1200" dirty="0" smtClean="0"/>
              <a:t> et al. (1999) (gray scale and black contours: same as in Fig. 1). The radio continuum shows a main central component, the synchrotron jet, and two (western and eastern) secondary components.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0F5C-F446-E844-8D0A-BA9FE7609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 small scales of 10s to 100s of AU, we reveal a misalignment between the magnetic field and the velocity vectors, which trace a bipolar, </a:t>
            </a:r>
            <a:r>
              <a:rPr lang="en-US" dirty="0" err="1" smtClean="0"/>
              <a:t>biconical</a:t>
            </a:r>
            <a:r>
              <a:rPr lang="en-US" dirty="0" smtClean="0"/>
              <a:t> outflow at the center of the synchrotron jet.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0F5C-F446-E844-8D0A-BA9FE7609C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7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0F5C-F446-E844-8D0A-BA9FE7609C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0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C95A-2628-DC4C-B399-8BAC00C9E13C}" type="datetimeFigureOut">
              <a:rPr lang="en-US" smtClean="0"/>
              <a:t>07/10/18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7629-B077-4140-B70B-8AB7AEE7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14" y="5841878"/>
            <a:ext cx="1527460" cy="1016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77" y="596557"/>
            <a:ext cx="8229600" cy="21496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Measuring </a:t>
            </a:r>
            <a:r>
              <a:rPr lang="en-US" b="1" dirty="0">
                <a:latin typeface="Century Gothic"/>
                <a:cs typeface="Century Gothic"/>
              </a:rPr>
              <a:t>magnetic fields </a:t>
            </a:r>
            <a:r>
              <a:rPr lang="en-US" b="1" dirty="0" smtClean="0">
                <a:latin typeface="Century Gothic"/>
                <a:cs typeface="Century Gothic"/>
              </a:rPr>
              <a:t>in </a:t>
            </a:r>
            <a:r>
              <a:rPr lang="en-US" b="1" dirty="0">
                <a:latin typeface="Century Gothic"/>
                <a:cs typeface="Century Gothic"/>
              </a:rPr>
              <a:t>the synchrotron </a:t>
            </a:r>
            <a:r>
              <a:rPr lang="en-US" b="1" dirty="0" err="1">
                <a:latin typeface="Century Gothic"/>
                <a:cs typeface="Century Gothic"/>
              </a:rPr>
              <a:t>protostellar</a:t>
            </a:r>
            <a:r>
              <a:rPr lang="en-US" b="1" dirty="0">
                <a:latin typeface="Century Gothic"/>
                <a:cs typeface="Century Gothic"/>
              </a:rPr>
              <a:t> jet in </a:t>
            </a:r>
            <a:r>
              <a:rPr lang="en-US" b="1" dirty="0" smtClean="0">
                <a:latin typeface="Century Gothic"/>
                <a:cs typeface="Century Gothic"/>
              </a:rPr>
              <a:t>W3</a:t>
            </a:r>
            <a:r>
              <a:rPr lang="en-US" b="1" dirty="0">
                <a:latin typeface="Century Gothic"/>
                <a:cs typeface="Century Gothic"/>
              </a:rPr>
              <a:t>(H</a:t>
            </a:r>
            <a:r>
              <a:rPr lang="en-US" b="1" baseline="-25000" dirty="0">
                <a:latin typeface="Century Gothic"/>
                <a:cs typeface="Century Gothic"/>
              </a:rPr>
              <a:t>2</a:t>
            </a:r>
            <a:r>
              <a:rPr lang="en-US" b="1" dirty="0">
                <a:latin typeface="Century Gothic"/>
                <a:cs typeface="Century Gothic"/>
              </a:rPr>
              <a:t>O) 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29511"/>
            <a:ext cx="76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8232" y="3897883"/>
            <a:ext cx="6067930" cy="687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/>
                <a:cs typeface="Century Gothic"/>
              </a:rPr>
              <a:t>IMAPP, </a:t>
            </a:r>
            <a:r>
              <a:rPr lang="en-US" sz="1600" b="1" i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/>
                <a:cs typeface="Century Gothic"/>
              </a:rPr>
              <a:t>Radboud</a:t>
            </a:r>
            <a:r>
              <a:rPr lang="en-US" sz="16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600" b="1" i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/>
                <a:cs typeface="Century Gothic"/>
              </a:rPr>
              <a:t>University, Nijmegen, Netherlands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i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/>
                <a:cs typeface="Century Gothic"/>
              </a:rPr>
              <a:t>Allegro, ALMA ARC node, Leiden Observatory, </a:t>
            </a:r>
            <a:r>
              <a:rPr lang="en-US" sz="16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/>
                <a:cs typeface="Century Gothic"/>
              </a:rPr>
              <a:t>Netherlands</a:t>
            </a:r>
            <a:endParaRPr lang="en-US" sz="16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6" name="Text Placeholder 383"/>
          <p:cNvSpPr txBox="1">
            <a:spLocks/>
          </p:cNvSpPr>
          <p:nvPr/>
        </p:nvSpPr>
        <p:spPr>
          <a:xfrm>
            <a:off x="1101795" y="2746167"/>
            <a:ext cx="6444367" cy="10120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Ciriaco Goddi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17" y="4698059"/>
            <a:ext cx="8986583" cy="108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More info at:</a:t>
            </a:r>
          </a:p>
          <a:p>
            <a:pPr>
              <a:lnSpc>
                <a:spcPct val="120000"/>
              </a:lnSpc>
            </a:pP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C. Goddi, G.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Surcis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L.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Moscadelli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H. Imai, W. H. T.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Vlemmings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H. J. van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Langevelde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and A.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Sanna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A&amp;A, 597, A43 (2017)</a:t>
            </a:r>
          </a:p>
        </p:txBody>
      </p:sp>
      <p:pic>
        <p:nvPicPr>
          <p:cNvPr id="11" name="Picture 10" descr="logo-alleg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5826808"/>
            <a:ext cx="3403600" cy="1031191"/>
          </a:xfrm>
          <a:prstGeom prst="rect">
            <a:avLst/>
          </a:prstGeom>
        </p:spPr>
      </p:pic>
      <p:pic>
        <p:nvPicPr>
          <p:cNvPr id="12" name="Picture 11" descr="rulogo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23" y="5962514"/>
            <a:ext cx="3558382" cy="895486"/>
          </a:xfrm>
          <a:prstGeom prst="rect">
            <a:avLst/>
          </a:prstGeom>
        </p:spPr>
      </p:pic>
      <p:pic>
        <p:nvPicPr>
          <p:cNvPr id="13" name="Picture 12" descr="BHClogo-render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5962514"/>
            <a:ext cx="1206279" cy="8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96"/>
    </mc:Choice>
    <mc:Fallback>
      <p:transition xmlns:p14="http://schemas.microsoft.com/office/powerpoint/2010/main" spd="slow" advTm="214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4" y="1719482"/>
            <a:ext cx="9144000" cy="3817516"/>
            <a:chOff x="931693" y="31743309"/>
            <a:chExt cx="16956172" cy="6852101"/>
          </a:xfrm>
        </p:grpSpPr>
        <p:pic>
          <p:nvPicPr>
            <p:cNvPr id="11" name="Picture 10" descr="w3oh_h2o-B+con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93" y="31997319"/>
              <a:ext cx="16956172" cy="659809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928495" y="37450851"/>
              <a:ext cx="3251257" cy="828647"/>
              <a:chOff x="5621965" y="36523990"/>
              <a:chExt cx="3251257" cy="82864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621965" y="37304595"/>
                <a:ext cx="3251257" cy="16933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299311" y="36523990"/>
                <a:ext cx="2421510" cy="828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EB80A"/>
                    </a:solidFill>
                  </a:rPr>
                  <a:t>1000 AU</a:t>
                </a:r>
                <a:endParaRPr lang="en-US" sz="2400" dirty="0">
                  <a:solidFill>
                    <a:srgbClr val="FEB80A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843018" y="32681737"/>
              <a:ext cx="6841186" cy="0"/>
            </a:xfrm>
            <a:prstGeom prst="straightConnector1">
              <a:avLst/>
            </a:prstGeom>
            <a:ln w="76200" cmpd="sng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07566" y="31743309"/>
              <a:ext cx="2572187" cy="9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Jet Axis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625"/>
            <a:ext cx="9143999" cy="1470025"/>
          </a:xfrm>
        </p:spPr>
        <p:txBody>
          <a:bodyPr>
            <a:normAutofit/>
          </a:bodyPr>
          <a:lstStyle/>
          <a:p>
            <a:r>
              <a:rPr lang="en-US" sz="3800" dirty="0"/>
              <a:t>III. Gas dynamics and magnetic field structure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9867" y="2136058"/>
            <a:ext cx="5271870" cy="2424716"/>
          </a:xfrm>
          <a:prstGeom prst="rect">
            <a:avLst/>
          </a:prstGeom>
          <a:noFill/>
          <a:ln w="76200" cmpd="sng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89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90"/>
    </mc:Choice>
    <mc:Fallback>
      <p:transition xmlns:p14="http://schemas.microsoft.com/office/powerpoint/2010/main" spd="slow" advTm="158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25"/>
            <a:ext cx="9144000" cy="1470025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entury Gothic"/>
                <a:cs typeface="Century Gothic"/>
              </a:rPr>
              <a:t>III. Gas dynamics and magnetic field structure </a:t>
            </a:r>
            <a:endParaRPr lang="en-US" sz="3000" dirty="0">
              <a:latin typeface="Century Gothic"/>
              <a:cs typeface="Century Gothic"/>
            </a:endParaRPr>
          </a:p>
        </p:txBody>
      </p:sp>
      <p:pic>
        <p:nvPicPr>
          <p:cNvPr id="3" name="Picture 2" descr="w3h2o-h2o-pm+B+8ghz-zo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" y="1488650"/>
            <a:ext cx="9107770" cy="41605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30" y="5915426"/>
            <a:ext cx="9107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entury Gothic"/>
                <a:cs typeface="Century Gothic"/>
              </a:rPr>
              <a:t>T</a:t>
            </a:r>
            <a:r>
              <a:rPr lang="en-US" sz="2000" i="1" dirty="0" smtClean="0">
                <a:latin typeface="Century Gothic"/>
                <a:cs typeface="Century Gothic"/>
              </a:rPr>
              <a:t>he </a:t>
            </a:r>
            <a:r>
              <a:rPr lang="en-US" sz="2000" i="1" dirty="0">
                <a:latin typeface="Century Gothic"/>
                <a:cs typeface="Century Gothic"/>
              </a:rPr>
              <a:t>magnetic field and the velocity </a:t>
            </a:r>
            <a:r>
              <a:rPr lang="en-US" sz="2000" i="1" dirty="0" smtClean="0">
                <a:latin typeface="Century Gothic"/>
                <a:cs typeface="Century Gothic"/>
              </a:rPr>
              <a:t>vectors are apparently misaligned</a:t>
            </a:r>
            <a:endParaRPr lang="en-US" sz="2000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45" y="1096895"/>
            <a:ext cx="85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(From a VLBA multi-epoch proper motion study - </a:t>
            </a:r>
            <a:r>
              <a:rPr lang="en-US" dirty="0" err="1" smtClean="0">
                <a:latin typeface="Century Gothic"/>
                <a:cs typeface="Century Gothic"/>
              </a:rPr>
              <a:t>Hackisuka</a:t>
            </a:r>
            <a:r>
              <a:rPr lang="en-US" dirty="0" smtClean="0">
                <a:latin typeface="Century Gothic"/>
                <a:cs typeface="Century Gothic"/>
              </a:rPr>
              <a:t> et al. 2006)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018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26"/>
    </mc:Choice>
    <mc:Fallback>
      <p:transition xmlns:p14="http://schemas.microsoft.com/office/powerpoint/2010/main" spd="slow" advTm="205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i="1" dirty="0" smtClean="0">
                <a:latin typeface="Century Gothic"/>
                <a:cs typeface="Century Gothic"/>
              </a:rPr>
              <a:t>What’s the origin of such a misalignment?</a:t>
            </a:r>
            <a:br>
              <a:rPr lang="en-US" sz="3400" b="1" i="1" dirty="0" smtClean="0">
                <a:latin typeface="Century Gothic"/>
                <a:cs typeface="Century Gothic"/>
              </a:rPr>
            </a:br>
            <a:endParaRPr lang="en-US" sz="3400" dirty="0"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66155" y="1354728"/>
            <a:ext cx="2487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Behind shocks : </a:t>
            </a:r>
            <a:r>
              <a:rPr lang="en-US" sz="2400" b="1" dirty="0" smtClean="0">
                <a:solidFill>
                  <a:srgbClr val="660066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⊥</a:t>
            </a:r>
            <a:r>
              <a:rPr lang="en-US" sz="2400" b="1" dirty="0">
                <a:solidFill>
                  <a:srgbClr val="008000"/>
                </a:solidFill>
              </a:rPr>
              <a:t>V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397" y="1659702"/>
            <a:ext cx="9122668" cy="1924041"/>
            <a:chOff x="24397" y="1659702"/>
            <a:chExt cx="9122668" cy="1924041"/>
          </a:xfrm>
        </p:grpSpPr>
        <p:grpSp>
          <p:nvGrpSpPr>
            <p:cNvPr id="31" name="Group 30"/>
            <p:cNvGrpSpPr/>
            <p:nvPr/>
          </p:nvGrpSpPr>
          <p:grpSpPr>
            <a:xfrm>
              <a:off x="24397" y="1659703"/>
              <a:ext cx="4385641" cy="1924040"/>
              <a:chOff x="2029862" y="1715150"/>
              <a:chExt cx="4385641" cy="1924040"/>
            </a:xfrm>
          </p:grpSpPr>
          <p:sp>
            <p:nvSpPr>
              <p:cNvPr id="15" name="Merge 14"/>
              <p:cNvSpPr/>
              <p:nvPr/>
            </p:nvSpPr>
            <p:spPr>
              <a:xfrm rot="16200000">
                <a:off x="3260663" y="484349"/>
                <a:ext cx="1924040" cy="4385641"/>
              </a:xfrm>
              <a:prstGeom prst="flowChartMerg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3968091" y="2677170"/>
                <a:ext cx="1212145" cy="0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390378" y="1929765"/>
                <a:ext cx="1212146" cy="229375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2611643" y="3121330"/>
                <a:ext cx="990881" cy="193990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564043" y="1825596"/>
                <a:ext cx="221264" cy="660690"/>
              </a:xfrm>
              <a:prstGeom prst="line">
                <a:avLst/>
              </a:prstGeom>
              <a:ln w="762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64043" y="2792633"/>
                <a:ext cx="221264" cy="660690"/>
              </a:xfrm>
              <a:prstGeom prst="line">
                <a:avLst/>
              </a:prstGeom>
              <a:ln w="762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13908" y="2346825"/>
                <a:ext cx="0" cy="660690"/>
              </a:xfrm>
              <a:prstGeom prst="line">
                <a:avLst/>
              </a:prstGeom>
              <a:ln w="762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6-Point Star 26"/>
            <p:cNvSpPr/>
            <p:nvPr/>
          </p:nvSpPr>
          <p:spPr>
            <a:xfrm>
              <a:off x="4307761" y="2310527"/>
              <a:ext cx="563710" cy="639893"/>
            </a:xfrm>
            <a:prstGeom prst="star6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 rot="10800000">
              <a:off x="4761424" y="1659702"/>
              <a:ext cx="4385641" cy="1924040"/>
              <a:chOff x="2029862" y="1715150"/>
              <a:chExt cx="4385641" cy="1924040"/>
            </a:xfrm>
          </p:grpSpPr>
          <p:sp>
            <p:nvSpPr>
              <p:cNvPr id="33" name="Merge 32"/>
              <p:cNvSpPr/>
              <p:nvPr/>
            </p:nvSpPr>
            <p:spPr>
              <a:xfrm rot="16200000">
                <a:off x="3260663" y="484349"/>
                <a:ext cx="1924040" cy="4385641"/>
              </a:xfrm>
              <a:prstGeom prst="flowChartMerg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3968091" y="2677170"/>
                <a:ext cx="1212145" cy="0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2390378" y="1929765"/>
                <a:ext cx="1212146" cy="229375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2611643" y="3121330"/>
                <a:ext cx="990881" cy="193990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564043" y="1825596"/>
                <a:ext cx="221264" cy="660690"/>
              </a:xfrm>
              <a:prstGeom prst="line">
                <a:avLst/>
              </a:prstGeom>
              <a:ln w="762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564043" y="2792633"/>
                <a:ext cx="221264" cy="660690"/>
              </a:xfrm>
              <a:prstGeom prst="line">
                <a:avLst/>
              </a:prstGeom>
              <a:ln w="762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213908" y="2346825"/>
                <a:ext cx="0" cy="660690"/>
              </a:xfrm>
              <a:prstGeom prst="line">
                <a:avLst/>
              </a:prstGeom>
              <a:ln w="762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160552" y="3583743"/>
            <a:ext cx="8404732" cy="2966651"/>
            <a:chOff x="160552" y="3583743"/>
            <a:chExt cx="8404732" cy="2966651"/>
          </a:xfrm>
        </p:grpSpPr>
        <p:pic>
          <p:nvPicPr>
            <p:cNvPr id="28" name="Picture 27" descr="w3h2o-h2o-pm+B+8ghz-zoo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22" y="3583743"/>
              <a:ext cx="6494162" cy="296665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0552" y="4052572"/>
              <a:ext cx="156986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ym typeface="Wingdings"/>
                </a:rPr>
                <a:t>Φ</a:t>
              </a:r>
              <a:r>
                <a:rPr lang="en-US" sz="2400" baseline="-25000" dirty="0" err="1" smtClean="0">
                  <a:sym typeface="Wingdings"/>
                </a:rPr>
                <a:t>th</a:t>
              </a:r>
              <a:r>
                <a:rPr lang="en-US" sz="2400" dirty="0" smtClean="0">
                  <a:sym typeface="Wingdings"/>
                </a:rPr>
                <a:t> </a:t>
              </a:r>
              <a:r>
                <a:rPr lang="en-US" sz="2400" dirty="0">
                  <a:sym typeface="Wingdings"/>
                </a:rPr>
                <a:t>= </a:t>
              </a:r>
              <a:r>
                <a:rPr lang="en-US" sz="2400" dirty="0" smtClean="0">
                  <a:sym typeface="Wingdings"/>
                </a:rPr>
                <a:t>90</a:t>
              </a:r>
              <a:r>
                <a:rPr lang="en-US" sz="2400" baseline="30000" dirty="0">
                  <a:sym typeface="Wingdings"/>
                </a:rPr>
                <a:t>o</a:t>
              </a:r>
              <a:endParaRPr lang="en-US" sz="2400" baseline="30000" dirty="0" smtClean="0">
                <a:sym typeface="Wingdings"/>
              </a:endParaRPr>
            </a:p>
            <a:p>
              <a:r>
                <a:rPr lang="en-US" sz="2400" dirty="0" err="1" smtClean="0">
                  <a:solidFill>
                    <a:srgbClr val="FF6600"/>
                  </a:solidFill>
                  <a:sym typeface="Wingdings"/>
                </a:rPr>
                <a:t>Φ</a:t>
              </a:r>
              <a:r>
                <a:rPr lang="en-US" sz="2400" baseline="-25000" dirty="0" err="1" smtClean="0">
                  <a:solidFill>
                    <a:srgbClr val="FF6600"/>
                  </a:solidFill>
                  <a:sym typeface="Wingdings"/>
                </a:rPr>
                <a:t>obs</a:t>
              </a:r>
              <a:r>
                <a:rPr lang="en-US" sz="2400" dirty="0" smtClean="0">
                  <a:solidFill>
                    <a:srgbClr val="FF6600"/>
                  </a:solidFill>
                  <a:sym typeface="Wingdings"/>
                </a:rPr>
                <a:t> &lt; 90</a:t>
              </a:r>
              <a:r>
                <a:rPr lang="en-US" sz="2400" baseline="30000" dirty="0" smtClean="0">
                  <a:solidFill>
                    <a:srgbClr val="FF6600"/>
                  </a:solidFill>
                  <a:sym typeface="Wingdings"/>
                </a:rPr>
                <a:t>o</a:t>
              </a:r>
              <a:r>
                <a:rPr lang="en-US" sz="2400" dirty="0" smtClean="0">
                  <a:solidFill>
                    <a:srgbClr val="FF6600"/>
                  </a:solidFill>
                  <a:sym typeface="Wingdings"/>
                </a:rPr>
                <a:t>?</a:t>
              </a:r>
              <a:endParaRPr lang="en-US" sz="2400" dirty="0">
                <a:solidFill>
                  <a:srgbClr val="FF66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706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98"/>
    </mc:Choice>
    <mc:Fallback>
      <p:transition xmlns:p14="http://schemas.microsoft.com/office/powerpoint/2010/main" spd="slow" advTm="346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/>
                <a:cs typeface="Century Gothic"/>
              </a:rPr>
              <a:t>……..possibly 3-D effects….</a:t>
            </a:r>
            <a:r>
              <a:rPr lang="en-US" sz="4000" dirty="0" smtClean="0">
                <a:latin typeface="Century Gothic"/>
                <a:cs typeface="Century Gothic"/>
              </a:rPr>
              <a:t>.</a:t>
            </a:r>
            <a:endParaRPr lang="en-US" sz="4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24 at 16.13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093"/>
            <a:ext cx="5549900" cy="901700"/>
          </a:xfrm>
          <a:prstGeom prst="rect">
            <a:avLst/>
          </a:prstGeom>
        </p:spPr>
      </p:pic>
      <p:pic>
        <p:nvPicPr>
          <p:cNvPr id="7" name="Picture 6" descr="Screen Shot 2017-02-24 at 16.13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793"/>
            <a:ext cx="7594600" cy="965200"/>
          </a:xfrm>
          <a:prstGeom prst="rect">
            <a:avLst/>
          </a:prstGeom>
        </p:spPr>
      </p:pic>
      <p:pic>
        <p:nvPicPr>
          <p:cNvPr id="8" name="Picture 7" descr="Screen Shot 2017-02-24 at 16.13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993"/>
            <a:ext cx="9144000" cy="1531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40" y="5657501"/>
            <a:ext cx="51001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Century Gothic"/>
                <a:cs typeface="Century Gothic"/>
              </a:rPr>
              <a:t>B</a:t>
            </a:r>
            <a:r>
              <a:rPr lang="en-US" sz="2400" baseline="-25000" dirty="0">
                <a:latin typeface="Century Gothic"/>
                <a:cs typeface="Century Gothic"/>
              </a:rPr>
              <a:t>⊥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cs typeface="Century Gothic"/>
              </a:rPr>
              <a:t>/</a:t>
            </a:r>
            <a:r>
              <a:rPr lang="en-US" sz="2400" dirty="0">
                <a:latin typeface="Century Gothic"/>
                <a:cs typeface="Century Gothic"/>
              </a:rPr>
              <a:t>B</a:t>
            </a:r>
            <a:r>
              <a:rPr lang="en-US" sz="2400" baseline="-25000" dirty="0">
                <a:latin typeface="Century Gothic"/>
                <a:cs typeface="Century Gothic"/>
              </a:rPr>
              <a:t>||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cs typeface="Century Gothic"/>
              </a:rPr>
              <a:t>~ 10  =</a:t>
            </a:r>
            <a:r>
              <a:rPr lang="en-US" sz="2400" dirty="0" smtClean="0">
                <a:latin typeface="Century Gothic"/>
                <a:cs typeface="Century Gothic"/>
                <a:sym typeface="Wingdings"/>
              </a:rPr>
              <a:t> </a:t>
            </a:r>
            <a:r>
              <a:rPr lang="en-US" sz="2400" b="1" dirty="0" smtClean="0">
                <a:latin typeface="Century Gothic"/>
                <a:cs typeface="Century Gothic"/>
                <a:sym typeface="Wingdings"/>
              </a:rPr>
              <a:t>Φ</a:t>
            </a:r>
            <a:r>
              <a:rPr lang="en-US" sz="2400" b="1" baseline="-25000" dirty="0" smtClean="0">
                <a:latin typeface="Century Gothic"/>
                <a:cs typeface="Century Gothic"/>
                <a:sym typeface="Wingdings"/>
              </a:rPr>
              <a:t>3d</a:t>
            </a:r>
            <a:r>
              <a:rPr lang="en-US" sz="2400" b="1" dirty="0" smtClean="0">
                <a:latin typeface="Century Gothic"/>
                <a:cs typeface="Century Gothic"/>
                <a:sym typeface="Wingdings"/>
              </a:rPr>
              <a:t> </a:t>
            </a:r>
            <a:r>
              <a:rPr lang="en-US" sz="2400" b="1" dirty="0">
                <a:latin typeface="Century Gothic"/>
                <a:cs typeface="Century Gothic"/>
              </a:rPr>
              <a:t> </a:t>
            </a:r>
            <a:r>
              <a:rPr lang="en-US" sz="2400" b="1" dirty="0" smtClean="0">
                <a:latin typeface="Century Gothic"/>
                <a:cs typeface="Century Gothic"/>
                <a:sym typeface="Wingdings"/>
              </a:rPr>
              <a:t>~85</a:t>
            </a:r>
            <a:r>
              <a:rPr lang="en-US" sz="2400" b="1" baseline="30000" dirty="0" smtClean="0">
                <a:latin typeface="Century Gothic"/>
                <a:cs typeface="Century Gothic"/>
                <a:sym typeface="Wingdings"/>
              </a:rPr>
              <a:t>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960" y="4544613"/>
            <a:ext cx="6293087" cy="1074383"/>
            <a:chOff x="76960" y="4544613"/>
            <a:chExt cx="6293087" cy="1074383"/>
          </a:xfrm>
        </p:grpSpPr>
        <p:pic>
          <p:nvPicPr>
            <p:cNvPr id="9" name="Picture 8" descr="Screen Shot 2017-02-24 at 16.14.0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87" y="4544613"/>
              <a:ext cx="6121400" cy="939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960" y="4544613"/>
              <a:ext cx="6293087" cy="1074383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384" y="6286500"/>
            <a:ext cx="600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B</a:t>
            </a:r>
            <a:r>
              <a:rPr lang="en-US" sz="2400" baseline="-25000" dirty="0">
                <a:latin typeface="Century Gothic"/>
                <a:cs typeface="Century Gothic"/>
              </a:rPr>
              <a:t>⊥</a:t>
            </a:r>
            <a:r>
              <a:rPr lang="en-US" sz="2400" dirty="0">
                <a:latin typeface="Century Gothic"/>
                <a:cs typeface="Century Gothic"/>
              </a:rPr>
              <a:t> = 100-300 </a:t>
            </a:r>
            <a:r>
              <a:rPr lang="en-US" sz="2400" dirty="0" err="1">
                <a:latin typeface="Century Gothic"/>
                <a:cs typeface="Century Gothic"/>
              </a:rPr>
              <a:t>mG</a:t>
            </a:r>
            <a:r>
              <a:rPr lang="en-US" sz="2400" dirty="0">
                <a:latin typeface="Century Gothic"/>
                <a:cs typeface="Century Gothic"/>
              </a:rPr>
              <a:t> =&gt; B</a:t>
            </a:r>
            <a:r>
              <a:rPr lang="en-US" sz="2400" baseline="-25000" dirty="0">
                <a:latin typeface="Century Gothic"/>
                <a:cs typeface="Century Gothic"/>
              </a:rPr>
              <a:t>||</a:t>
            </a:r>
            <a:r>
              <a:rPr lang="en-US" sz="2400" dirty="0">
                <a:latin typeface="Century Gothic"/>
                <a:cs typeface="Century Gothic"/>
              </a:rPr>
              <a:t>~10-</a:t>
            </a:r>
            <a:r>
              <a:rPr lang="en-US" sz="2400" dirty="0" smtClean="0">
                <a:latin typeface="Century Gothic"/>
                <a:cs typeface="Century Gothic"/>
              </a:rPr>
              <a:t>30mG</a:t>
            </a:r>
            <a:endParaRPr lang="en-US" sz="2400" dirty="0">
              <a:latin typeface="Century Gothic"/>
              <a:cs typeface="Century Gothic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97124" y="5857524"/>
            <a:ext cx="3846876" cy="857951"/>
            <a:chOff x="3368272" y="7039213"/>
            <a:chExt cx="3846876" cy="857951"/>
          </a:xfrm>
        </p:grpSpPr>
        <p:sp>
          <p:nvSpPr>
            <p:cNvPr id="14" name="Rounded Rectangle 13"/>
            <p:cNvSpPr/>
            <p:nvPr/>
          </p:nvSpPr>
          <p:spPr>
            <a:xfrm>
              <a:off x="3368272" y="7039213"/>
              <a:ext cx="3615992" cy="724866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8272" y="7096945"/>
              <a:ext cx="38468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Century Gothic"/>
                  <a:cs typeface="Century Gothic"/>
                </a:rPr>
                <a:t>B</a:t>
              </a:r>
              <a:r>
                <a:rPr lang="en-US" sz="2800" b="1" baseline="-25000" dirty="0">
                  <a:latin typeface="Century Gothic"/>
                  <a:cs typeface="Century Gothic"/>
                </a:rPr>
                <a:t>||</a:t>
              </a:r>
              <a:r>
                <a:rPr lang="en-US" sz="2800" b="1" dirty="0">
                  <a:latin typeface="Century Gothic"/>
                  <a:cs typeface="Century Gothic"/>
                </a:rPr>
                <a:t> = B</a:t>
              </a:r>
              <a:r>
                <a:rPr lang="en-US" sz="2800" b="1" baseline="-25000" dirty="0">
                  <a:latin typeface="Century Gothic"/>
                  <a:cs typeface="Century Gothic"/>
                </a:rPr>
                <a:t>0||</a:t>
              </a:r>
              <a:r>
                <a:rPr lang="en-US" sz="2800" b="1" dirty="0">
                  <a:latin typeface="Century Gothic"/>
                  <a:cs typeface="Century Gothic"/>
                </a:rPr>
                <a:t>=10-30 </a:t>
              </a:r>
              <a:r>
                <a:rPr lang="en-US" sz="2800" b="1" dirty="0" err="1">
                  <a:latin typeface="Century Gothic"/>
                  <a:cs typeface="Century Gothic"/>
                </a:rPr>
                <a:t>mG</a:t>
              </a:r>
              <a:endParaRPr lang="en-US" sz="2800" b="1" dirty="0">
                <a:latin typeface="Century Gothic"/>
                <a:cs typeface="Century Gothic"/>
              </a:endParaRPr>
            </a:p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77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09"/>
    </mc:Choice>
    <mc:Fallback>
      <p:transition xmlns:p14="http://schemas.microsoft.com/office/powerpoint/2010/main" spd="slow" advTm="889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9902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Conclusions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0" y="1169323"/>
            <a:ext cx="872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In the </a:t>
            </a:r>
            <a:r>
              <a:rPr lang="en-US" sz="2400" dirty="0">
                <a:latin typeface="Century Gothic"/>
                <a:cs typeface="Century Gothic"/>
              </a:rPr>
              <a:t>pre-shock </a:t>
            </a:r>
            <a:r>
              <a:rPr lang="en-US" sz="2400" dirty="0" smtClean="0">
                <a:latin typeface="Century Gothic"/>
                <a:cs typeface="Century Gothic"/>
              </a:rPr>
              <a:t>gas, the magnetic field starts with a dominant component </a:t>
            </a:r>
            <a:r>
              <a:rPr lang="en-US" sz="2400" i="1" dirty="0" smtClean="0">
                <a:latin typeface="Century Gothic"/>
                <a:cs typeface="Century Gothic"/>
              </a:rPr>
              <a:t>parallel</a:t>
            </a:r>
            <a:r>
              <a:rPr lang="en-US" sz="2400" dirty="0" smtClean="0">
                <a:latin typeface="Century Gothic"/>
                <a:cs typeface="Century Gothic"/>
              </a:rPr>
              <a:t> to the outflow velocity.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7947" y="2000320"/>
            <a:ext cx="556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FF"/>
                </a:solidFill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b="1" baseline="-25000" dirty="0">
                <a:solidFill>
                  <a:srgbClr val="0000FF"/>
                </a:solidFill>
              </a:rPr>
              <a:t>⊥ </a:t>
            </a:r>
            <a:r>
              <a:rPr lang="en-US" sz="2400" b="1" dirty="0">
                <a:solidFill>
                  <a:srgbClr val="0000FF"/>
                </a:solidFill>
              </a:rPr>
              <a:t>= 1</a:t>
            </a:r>
            <a:r>
              <a:rPr lang="en-US" sz="2400" b="1" dirty="0" smtClean="0">
                <a:solidFill>
                  <a:srgbClr val="0000FF"/>
                </a:solidFill>
              </a:rPr>
              <a:t>-3 </a:t>
            </a:r>
            <a:r>
              <a:rPr lang="en-US" sz="2400" b="1" dirty="0" err="1">
                <a:solidFill>
                  <a:srgbClr val="0000FF"/>
                </a:solidFill>
              </a:rPr>
              <a:t>mG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; 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b="1" baseline="-25000" dirty="0">
                <a:solidFill>
                  <a:srgbClr val="0000FF"/>
                </a:solidFill>
              </a:rPr>
              <a:t>||</a:t>
            </a:r>
            <a:r>
              <a:rPr lang="en-US" sz="2400" b="1" dirty="0">
                <a:solidFill>
                  <a:srgbClr val="0000FF"/>
                </a:solidFill>
              </a:rPr>
              <a:t>=10</a:t>
            </a:r>
            <a:r>
              <a:rPr lang="en-US" sz="2400" b="1" dirty="0" smtClean="0">
                <a:solidFill>
                  <a:srgbClr val="0000FF"/>
                </a:solidFill>
              </a:rPr>
              <a:t>-</a:t>
            </a:r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0 </a:t>
            </a:r>
            <a:r>
              <a:rPr lang="en-US" sz="2400" b="1" dirty="0" err="1" smtClean="0">
                <a:solidFill>
                  <a:srgbClr val="0000FF"/>
                </a:solidFill>
              </a:rPr>
              <a:t>mG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2642716"/>
            <a:ext cx="888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sz="2400" dirty="0" smtClean="0">
                <a:latin typeface="Century Gothic"/>
                <a:cs typeface="Century Gothic"/>
              </a:rPr>
              <a:t>In </a:t>
            </a:r>
            <a:r>
              <a:rPr lang="en-US" sz="2400" dirty="0">
                <a:latin typeface="Century Gothic"/>
                <a:cs typeface="Century Gothic"/>
              </a:rPr>
              <a:t>the post-shock </a:t>
            </a:r>
            <a:r>
              <a:rPr lang="en-US" sz="2400" dirty="0" smtClean="0">
                <a:latin typeface="Century Gothic"/>
                <a:cs typeface="Century Gothic"/>
              </a:rPr>
              <a:t>gas, it becomes mainly </a:t>
            </a:r>
            <a:r>
              <a:rPr lang="en-US" sz="2400" dirty="0">
                <a:latin typeface="Century Gothic"/>
                <a:cs typeface="Century Gothic"/>
              </a:rPr>
              <a:t>dominated by the </a:t>
            </a:r>
            <a:r>
              <a:rPr lang="en-US" sz="2400" dirty="0" smtClean="0">
                <a:latin typeface="Century Gothic"/>
                <a:cs typeface="Century Gothic"/>
              </a:rPr>
              <a:t>component perpendicular to the shock velocity.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6847" y="3473713"/>
            <a:ext cx="556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FF"/>
                </a:solidFill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⊥ </a:t>
            </a:r>
            <a:r>
              <a:rPr lang="en-US" sz="2400" b="1" dirty="0" smtClean="0">
                <a:solidFill>
                  <a:srgbClr val="0000FF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100</a:t>
            </a:r>
            <a:r>
              <a:rPr lang="en-US" sz="2400" b="1" dirty="0" smtClean="0">
                <a:solidFill>
                  <a:srgbClr val="0000FF"/>
                </a:solidFill>
              </a:rPr>
              <a:t>-</a:t>
            </a:r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00 </a:t>
            </a:r>
            <a:r>
              <a:rPr lang="en-US" sz="2400" b="1" dirty="0" err="1" smtClean="0">
                <a:solidFill>
                  <a:srgbClr val="0000FF"/>
                </a:solidFill>
              </a:rPr>
              <a:t>mG</a:t>
            </a:r>
            <a:r>
              <a:rPr lang="en-US" sz="2400" b="1" dirty="0" smtClean="0">
                <a:solidFill>
                  <a:srgbClr val="0000FF"/>
                </a:solidFill>
              </a:rPr>
              <a:t> ; 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|</a:t>
            </a:r>
            <a:r>
              <a:rPr lang="en-US" sz="2400" b="1" baseline="-25000" dirty="0">
                <a:solidFill>
                  <a:srgbClr val="0000FF"/>
                </a:solidFill>
              </a:rPr>
              <a:t>|</a:t>
            </a:r>
            <a:r>
              <a:rPr lang="en-US" sz="2400" b="1" dirty="0" smtClean="0">
                <a:solidFill>
                  <a:srgbClr val="0000FF"/>
                </a:solidFill>
              </a:rPr>
              <a:t>=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dirty="0" smtClean="0">
                <a:solidFill>
                  <a:srgbClr val="0000FF"/>
                </a:solidFill>
              </a:rPr>
              <a:t>-30 </a:t>
            </a:r>
            <a:r>
              <a:rPr lang="en-US" sz="2400" b="1" dirty="0" err="1" smtClean="0">
                <a:solidFill>
                  <a:srgbClr val="0000FF"/>
                </a:solidFill>
              </a:rPr>
              <a:t>mG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6036" y="5771404"/>
            <a:ext cx="8986583" cy="108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More info at:</a:t>
            </a:r>
          </a:p>
          <a:p>
            <a:pPr>
              <a:lnSpc>
                <a:spcPct val="120000"/>
              </a:lnSpc>
            </a:pP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C. Goddi, G.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Surcis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L.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Moscadelli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H. Imai, W. H. T.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Vlemmings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H. J. van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Langevelde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and A. </a:t>
            </a:r>
            <a:r>
              <a:rPr lang="en-US" sz="4500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Sanna</a:t>
            </a:r>
            <a:r>
              <a:rPr lang="en-US" sz="45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A&amp;A, 597, A43 (2017)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436" y="909166"/>
            <a:ext cx="9028764" cy="3281834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4300942"/>
            <a:ext cx="9055100" cy="1419662"/>
            <a:chOff x="0" y="4300942"/>
            <a:chExt cx="9055100" cy="1419662"/>
          </a:xfrm>
        </p:grpSpPr>
        <p:sp>
          <p:nvSpPr>
            <p:cNvPr id="8" name="Rectangle 7"/>
            <p:cNvSpPr/>
            <p:nvPr/>
          </p:nvSpPr>
          <p:spPr>
            <a:xfrm>
              <a:off x="166036" y="4300942"/>
              <a:ext cx="8889064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800000"/>
                  </a:solidFill>
                  <a:latin typeface="Century Gothic"/>
                  <a:cs typeface="Century Gothic"/>
                </a:rPr>
                <a:t>Main Implication: </a:t>
              </a:r>
            </a:p>
            <a:p>
              <a:pPr algn="ctr"/>
              <a:endParaRPr lang="en-US" sz="800" i="1" dirty="0" smtClean="0">
                <a:solidFill>
                  <a:srgbClr val="800000"/>
                </a:solidFill>
                <a:latin typeface="Century Gothic"/>
                <a:cs typeface="Century Gothic"/>
              </a:endParaRPr>
            </a:p>
            <a:p>
              <a:r>
                <a:rPr lang="en-US" sz="2600" i="1" dirty="0" smtClean="0">
                  <a:solidFill>
                    <a:srgbClr val="800000"/>
                  </a:solidFill>
                  <a:latin typeface="Century Gothic"/>
                  <a:cs typeface="Century Gothic"/>
                </a:rPr>
                <a:t>Magnetic </a:t>
              </a:r>
              <a:r>
                <a:rPr lang="en-US" sz="2600" i="1" dirty="0">
                  <a:solidFill>
                    <a:srgbClr val="800000"/>
                  </a:solidFill>
                  <a:latin typeface="Century Gothic"/>
                  <a:cs typeface="Century Gothic"/>
                </a:rPr>
                <a:t>fields can be dynamical important in</a:t>
              </a:r>
            </a:p>
            <a:p>
              <a:r>
                <a:rPr lang="en-US" sz="2600" i="1" dirty="0">
                  <a:solidFill>
                    <a:srgbClr val="800000"/>
                  </a:solidFill>
                  <a:latin typeface="Century Gothic"/>
                  <a:cs typeface="Century Gothic"/>
                </a:rPr>
                <a:t>driving the gas outflowing from a high-mass </a:t>
              </a:r>
              <a:r>
                <a:rPr lang="en-US" sz="2600" i="1" dirty="0" err="1">
                  <a:solidFill>
                    <a:srgbClr val="800000"/>
                  </a:solidFill>
                  <a:latin typeface="Century Gothic"/>
                  <a:cs typeface="Century Gothic"/>
                </a:rPr>
                <a:t>protostar</a:t>
              </a:r>
              <a:r>
                <a:rPr lang="en-US" sz="2600" i="1" dirty="0">
                  <a:solidFill>
                    <a:srgbClr val="800000"/>
                  </a:solidFill>
                  <a:latin typeface="Century Gothic"/>
                  <a:cs typeface="Century Gothic"/>
                </a:rPr>
                <a:t>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0" y="4755404"/>
              <a:ext cx="9055100" cy="9652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074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64"/>
    </mc:Choice>
    <mc:Fallback>
      <p:transition xmlns:p14="http://schemas.microsoft.com/office/powerpoint/2010/main" spd="slow" advTm="781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20059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/>
                <a:cs typeface="Century Gothic"/>
              </a:rPr>
              <a:t>Role </a:t>
            </a:r>
            <a:r>
              <a:rPr lang="en-US" sz="4000" dirty="0">
                <a:latin typeface="Century Gothic"/>
                <a:cs typeface="Century Gothic"/>
              </a:rPr>
              <a:t>of Magnetic fields </a:t>
            </a:r>
            <a:r>
              <a:rPr lang="en-US" sz="4000" dirty="0" smtClean="0">
                <a:latin typeface="Century Gothic"/>
                <a:cs typeface="Century Gothic"/>
              </a:rPr>
              <a:t>in jet launch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5922" y="903388"/>
            <a:ext cx="4061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Century Gothic"/>
                <a:cs typeface="Century Gothic"/>
              </a:rPr>
              <a:t>Magnetic fields are invoked to launch, drive, and shape </a:t>
            </a:r>
            <a:r>
              <a:rPr lang="en-US" sz="2200" dirty="0" err="1" smtClean="0">
                <a:latin typeface="Century Gothic"/>
                <a:cs typeface="Century Gothic"/>
              </a:rPr>
              <a:t>protostellar</a:t>
            </a:r>
            <a:r>
              <a:rPr lang="en-US" sz="2200" dirty="0" smtClean="0">
                <a:latin typeface="Century Gothic"/>
                <a:cs typeface="Century Gothic"/>
              </a:rPr>
              <a:t> jets.</a:t>
            </a:r>
          </a:p>
        </p:txBody>
      </p:sp>
      <p:pic>
        <p:nvPicPr>
          <p:cNvPr id="4" name="Picture 3" descr="greene01_disk_outflow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7" y="747399"/>
            <a:ext cx="3705368" cy="3668681"/>
          </a:xfrm>
          <a:prstGeom prst="rect">
            <a:avLst/>
          </a:prstGeom>
        </p:spPr>
      </p:pic>
      <p:pic>
        <p:nvPicPr>
          <p:cNvPr id="5" name="Picture 4" descr="balndford-paybe-mod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22" y="2068042"/>
            <a:ext cx="4061378" cy="3297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1604" y="5371912"/>
            <a:ext cx="4072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Adapted from </a:t>
            </a:r>
            <a:r>
              <a:rPr lang="en-US" sz="1600" i="1" dirty="0" err="1" smtClean="0"/>
              <a:t>Blandford</a:t>
            </a:r>
            <a:r>
              <a:rPr lang="en-US" sz="1600" i="1" dirty="0" smtClean="0"/>
              <a:t> &amp; Payne 1982</a:t>
            </a:r>
            <a:endParaRPr lang="en-US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342900" y="4352968"/>
            <a:ext cx="38363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entury Gothic"/>
                <a:cs typeface="Century Gothic"/>
              </a:rPr>
              <a:t>O</a:t>
            </a:r>
            <a:r>
              <a:rPr lang="en-US" sz="2200" dirty="0" smtClean="0">
                <a:latin typeface="Century Gothic"/>
                <a:cs typeface="Century Gothic"/>
              </a:rPr>
              <a:t>bservational </a:t>
            </a:r>
            <a:r>
              <a:rPr lang="en-US" sz="2200" dirty="0">
                <a:latin typeface="Century Gothic"/>
                <a:cs typeface="Century Gothic"/>
              </a:rPr>
              <a:t>data on the spatial scales required to assess their role in the mass-loss process is </a:t>
            </a:r>
            <a:r>
              <a:rPr lang="en-US" sz="2200" dirty="0" smtClean="0">
                <a:latin typeface="Century Gothic"/>
                <a:cs typeface="Century Gothic"/>
              </a:rPr>
              <a:t>scarce</a:t>
            </a:r>
            <a:r>
              <a:rPr lang="en-US" sz="22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723" y="5974223"/>
            <a:ext cx="8783017" cy="830997"/>
          </a:xfrm>
          <a:prstGeom prst="rect">
            <a:avLst/>
          </a:prstGeom>
          <a:ln w="38100" cap="rnd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(Mildly) relativistic electrons gyrating in magnetic </a:t>
            </a:r>
            <a:r>
              <a:rPr lang="en-US" sz="2400" dirty="0" smtClean="0">
                <a:latin typeface="Century Gothic"/>
                <a:cs typeface="Century Gothic"/>
              </a:rPr>
              <a:t>fields along </a:t>
            </a:r>
            <a:r>
              <a:rPr lang="en-US" sz="2400" dirty="0" err="1" smtClean="0">
                <a:latin typeface="Century Gothic"/>
                <a:cs typeface="Century Gothic"/>
              </a:rPr>
              <a:t>protostellar</a:t>
            </a:r>
            <a:r>
              <a:rPr lang="en-US" sz="2400" dirty="0" smtClean="0">
                <a:latin typeface="Century Gothic"/>
                <a:cs typeface="Century Gothic"/>
              </a:rPr>
              <a:t> jets can produce </a:t>
            </a:r>
            <a:r>
              <a:rPr lang="en-US" sz="2400" b="1" i="1" dirty="0">
                <a:latin typeface="Century Gothic"/>
                <a:cs typeface="Century Gothic"/>
              </a:rPr>
              <a:t>s</a:t>
            </a:r>
            <a:r>
              <a:rPr lang="en-US" sz="2400" b="1" i="1" dirty="0" smtClean="0">
                <a:latin typeface="Century Gothic"/>
                <a:cs typeface="Century Gothic"/>
              </a:rPr>
              <a:t>ynchrotron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emission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82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21"/>
    </mc:Choice>
    <mc:Fallback>
      <p:transition xmlns:p14="http://schemas.microsoft.com/office/powerpoint/2010/main" spd="slow" advTm="821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24"/>
            <a:ext cx="9144000" cy="13091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The target</a:t>
            </a:r>
            <a:r>
              <a:rPr lang="en-US" sz="2800" dirty="0">
                <a:latin typeface="Century Gothic"/>
                <a:cs typeface="Century Gothic"/>
              </a:rPr>
              <a:t>: </a:t>
            </a:r>
            <a:r>
              <a:rPr lang="en-US" sz="2800" dirty="0" smtClean="0">
                <a:latin typeface="Century Gothic"/>
                <a:cs typeface="Century Gothic"/>
              </a:rPr>
              <a:t/>
            </a:r>
            <a:br>
              <a:rPr lang="en-US" sz="2800" dirty="0" smtClean="0">
                <a:latin typeface="Century Gothic"/>
                <a:cs typeface="Century Gothic"/>
              </a:rPr>
            </a:br>
            <a:r>
              <a:rPr lang="en-US" sz="3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Turner</a:t>
            </a:r>
            <a:r>
              <a:rPr lang="en-US" sz="3600" i="1" dirty="0">
                <a:solidFill>
                  <a:srgbClr val="0000FF"/>
                </a:solidFill>
                <a:latin typeface="Century Gothic"/>
                <a:cs typeface="Century Gothic"/>
              </a:rPr>
              <a:t>-</a:t>
            </a:r>
            <a:r>
              <a:rPr lang="en-US" sz="3600" i="1" dirty="0">
                <a:solidFill>
                  <a:srgbClr val="3366FF"/>
                </a:solidFill>
                <a:latin typeface="Century Gothic"/>
                <a:cs typeface="Century Gothic"/>
              </a:rPr>
              <a:t>Welch (TW) Object in the W3(OH) </a:t>
            </a:r>
            <a:endParaRPr lang="en-US" sz="3600" dirty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99572"/>
            <a:ext cx="5598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ü"/>
            </a:pPr>
            <a:r>
              <a:rPr lang="en-US" sz="2800" dirty="0" smtClean="0">
                <a:latin typeface="Century Gothic"/>
                <a:cs typeface="Century Gothic"/>
              </a:rPr>
              <a:t>synchrotron jet from a </a:t>
            </a:r>
            <a:r>
              <a:rPr lang="en-US" sz="2800" dirty="0">
                <a:latin typeface="Century Gothic"/>
                <a:cs typeface="Century Gothic"/>
              </a:rPr>
              <a:t>high-mass </a:t>
            </a:r>
            <a:r>
              <a:rPr lang="en-US" sz="2800" dirty="0" err="1" smtClean="0">
                <a:latin typeface="Century Gothic"/>
                <a:cs typeface="Century Gothic"/>
              </a:rPr>
              <a:t>protostar</a:t>
            </a:r>
            <a:endParaRPr lang="en-US" sz="2800" dirty="0" smtClean="0">
              <a:latin typeface="Century Gothic"/>
              <a:cs typeface="Century Gothic"/>
            </a:endParaRPr>
          </a:p>
          <a:p>
            <a:pPr algn="just"/>
            <a:endParaRPr lang="en-US" sz="800" dirty="0" smtClean="0">
              <a:latin typeface="Century Gothic"/>
              <a:cs typeface="Century Gothic"/>
            </a:endParaRP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B must play a role in driving this </a:t>
            </a:r>
            <a:r>
              <a:rPr lang="en-US" sz="2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jet</a:t>
            </a:r>
            <a:endParaRPr lang="en-US" sz="2600" i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084" y="5887102"/>
            <a:ext cx="8523497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rgbClr val="800000"/>
                </a:solidFill>
                <a:latin typeface="Century Gothic"/>
                <a:cs typeface="Century Gothic"/>
              </a:rPr>
              <a:t>O</a:t>
            </a:r>
            <a:r>
              <a:rPr lang="en-US" sz="2400" i="1" dirty="0" smtClean="0">
                <a:solidFill>
                  <a:srgbClr val="800000"/>
                </a:solidFill>
                <a:latin typeface="Century Gothic"/>
                <a:cs typeface="Century Gothic"/>
              </a:rPr>
              <a:t>ptimal </a:t>
            </a:r>
            <a:r>
              <a:rPr lang="en-US" sz="2400" i="1" dirty="0">
                <a:solidFill>
                  <a:srgbClr val="800000"/>
                </a:solidFill>
                <a:latin typeface="Century Gothic"/>
                <a:cs typeface="Century Gothic"/>
              </a:rPr>
              <a:t>target to investigate the role of magnetic fields on the innermost scales of </a:t>
            </a:r>
            <a:r>
              <a:rPr lang="en-US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protostellar</a:t>
            </a:r>
            <a:r>
              <a:rPr lang="en-US" sz="2400" i="1" dirty="0">
                <a:solidFill>
                  <a:srgbClr val="800000"/>
                </a:solidFill>
                <a:latin typeface="Century Gothic"/>
                <a:cs typeface="Century Gothic"/>
              </a:rPr>
              <a:t> disk/jet systems.</a:t>
            </a:r>
          </a:p>
        </p:txBody>
      </p:sp>
      <p:pic>
        <p:nvPicPr>
          <p:cNvPr id="5" name="Picture 4" descr="Screen Shot 2017-09-05 at 20.1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57" y="1135382"/>
            <a:ext cx="3506287" cy="3574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05" y="4380355"/>
            <a:ext cx="698787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ü"/>
            </a:pPr>
            <a:r>
              <a:rPr lang="en-US" sz="2800" dirty="0">
                <a:latin typeface="Century Gothic"/>
                <a:cs typeface="Century Gothic"/>
              </a:rPr>
              <a:t>strongly polarized H</a:t>
            </a:r>
            <a:r>
              <a:rPr lang="en-US" sz="2800" baseline="-25000" dirty="0">
                <a:latin typeface="Century Gothic"/>
                <a:cs typeface="Century Gothic"/>
              </a:rPr>
              <a:t>2</a:t>
            </a:r>
            <a:r>
              <a:rPr lang="en-US" sz="2800" dirty="0">
                <a:latin typeface="Century Gothic"/>
                <a:cs typeface="Century Gothic"/>
              </a:rPr>
              <a:t>O maser source</a:t>
            </a:r>
          </a:p>
          <a:p>
            <a:pPr algn="just"/>
            <a:endParaRPr lang="en-US" sz="900" dirty="0">
              <a:latin typeface="Century Gothic"/>
              <a:cs typeface="Century Gothic"/>
            </a:endParaRP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600" i="1" dirty="0">
                <a:solidFill>
                  <a:srgbClr val="0000FF"/>
                </a:solidFill>
                <a:latin typeface="Century Gothic"/>
                <a:cs typeface="Century Gothic"/>
              </a:rPr>
              <a:t>VLBI can be used to map B at the highest angular resolution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3021" y="4748758"/>
            <a:ext cx="212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Reid et al. 1995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39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99"/>
    </mc:Choice>
    <mc:Fallback>
      <p:transition xmlns:p14="http://schemas.microsoft.com/office/powerpoint/2010/main" spd="slow" advTm="460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2375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entury Gothic"/>
                <a:cs typeface="Century Gothic"/>
              </a:rPr>
              <a:t>Observations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380" y="1633745"/>
            <a:ext cx="9131300" cy="451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800" u="sng" dirty="0">
                <a:latin typeface="Century Gothic"/>
                <a:cs typeface="Century Gothic"/>
              </a:rPr>
              <a:t>Transition</a:t>
            </a:r>
            <a:r>
              <a:rPr lang="en-US" sz="2800" dirty="0">
                <a:latin typeface="Century Gothic"/>
                <a:cs typeface="Century Gothic"/>
              </a:rPr>
              <a:t>: 6</a:t>
            </a:r>
            <a:r>
              <a:rPr lang="en-US" sz="2800" baseline="-25000" dirty="0">
                <a:latin typeface="Century Gothic"/>
                <a:cs typeface="Century Gothic"/>
              </a:rPr>
              <a:t>16</a:t>
            </a:r>
            <a:r>
              <a:rPr lang="en-US" sz="2800" dirty="0">
                <a:latin typeface="Century Gothic"/>
                <a:cs typeface="Century Gothic"/>
              </a:rPr>
              <a:t>-5</a:t>
            </a:r>
            <a:r>
              <a:rPr lang="en-US" sz="2800" baseline="-25000" dirty="0">
                <a:latin typeface="Century Gothic"/>
                <a:cs typeface="Century Gothic"/>
              </a:rPr>
              <a:t>23</a:t>
            </a:r>
            <a:r>
              <a:rPr lang="en-US" sz="2800" dirty="0">
                <a:latin typeface="Century Gothic"/>
                <a:cs typeface="Century Gothic"/>
              </a:rPr>
              <a:t> of </a:t>
            </a:r>
            <a:r>
              <a:rPr lang="en-US" sz="2800" b="1" dirty="0">
                <a:latin typeface="Century Gothic"/>
                <a:cs typeface="Century Gothic"/>
              </a:rPr>
              <a:t>H</a:t>
            </a:r>
            <a:r>
              <a:rPr lang="en-US" sz="2800" b="1" baseline="-25000" dirty="0">
                <a:latin typeface="Century Gothic"/>
                <a:cs typeface="Century Gothic"/>
              </a:rPr>
              <a:t>2</a:t>
            </a:r>
            <a:r>
              <a:rPr lang="en-US" sz="2800" b="1" dirty="0">
                <a:latin typeface="Century Gothic"/>
                <a:cs typeface="Century Gothic"/>
              </a:rPr>
              <a:t>O</a:t>
            </a:r>
            <a:r>
              <a:rPr lang="en-US" sz="2800" dirty="0">
                <a:latin typeface="Century Gothic"/>
                <a:cs typeface="Century Gothic"/>
              </a:rPr>
              <a:t> (rest </a:t>
            </a:r>
            <a:r>
              <a:rPr lang="en-US" sz="2800" dirty="0" err="1" smtClean="0">
                <a:latin typeface="Century Gothic"/>
                <a:cs typeface="Century Gothic"/>
              </a:rPr>
              <a:t>freq</a:t>
            </a:r>
            <a:r>
              <a:rPr lang="en-US" sz="2800" dirty="0" smtClean="0">
                <a:latin typeface="Century Gothic"/>
                <a:cs typeface="Century Gothic"/>
              </a:rPr>
              <a:t>: </a:t>
            </a:r>
            <a:r>
              <a:rPr lang="en-US" sz="2800" b="1" dirty="0" smtClean="0">
                <a:latin typeface="Century Gothic"/>
                <a:cs typeface="Century Gothic"/>
              </a:rPr>
              <a:t>22.2 </a:t>
            </a:r>
            <a:r>
              <a:rPr lang="en-US" sz="2800" b="1" dirty="0">
                <a:latin typeface="Century Gothic"/>
                <a:cs typeface="Century Gothic"/>
              </a:rPr>
              <a:t>GHz</a:t>
            </a:r>
            <a:r>
              <a:rPr lang="en-US" sz="2800" dirty="0">
                <a:latin typeface="Century Gothic"/>
                <a:cs typeface="Century Gothic"/>
              </a:rPr>
              <a:t>)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800" u="sng" dirty="0">
                <a:latin typeface="Century Gothic"/>
                <a:cs typeface="Century Gothic"/>
              </a:rPr>
              <a:t>Array</a:t>
            </a:r>
            <a:r>
              <a:rPr lang="en-US" sz="2800" dirty="0">
                <a:latin typeface="Century Gothic"/>
                <a:cs typeface="Century Gothic"/>
              </a:rPr>
              <a:t>: NRAO Very Long Baseline Array (</a:t>
            </a:r>
            <a:r>
              <a:rPr lang="en-US" sz="2800" b="1" dirty="0">
                <a:latin typeface="Century Gothic"/>
                <a:cs typeface="Century Gothic"/>
              </a:rPr>
              <a:t>VLBA</a:t>
            </a:r>
            <a:r>
              <a:rPr lang="en-US" sz="2800" dirty="0">
                <a:latin typeface="Century Gothic"/>
                <a:cs typeface="Century Gothic"/>
              </a:rPr>
              <a:t>)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800" u="sng" dirty="0">
                <a:latin typeface="Century Gothic"/>
                <a:cs typeface="Century Gothic"/>
              </a:rPr>
              <a:t>Date</a:t>
            </a:r>
            <a:r>
              <a:rPr lang="en-US" sz="2800" dirty="0">
                <a:latin typeface="Century Gothic"/>
                <a:cs typeface="Century Gothic"/>
              </a:rPr>
              <a:t>: August 18th </a:t>
            </a:r>
            <a:r>
              <a:rPr lang="en-US" sz="2800" dirty="0" smtClean="0">
                <a:latin typeface="Century Gothic"/>
                <a:cs typeface="Century Gothic"/>
              </a:rPr>
              <a:t>2006; </a:t>
            </a:r>
            <a:r>
              <a:rPr lang="en-US" sz="2800" u="sng" dirty="0" smtClean="0">
                <a:latin typeface="Century Gothic"/>
                <a:cs typeface="Century Gothic"/>
              </a:rPr>
              <a:t>Observation </a:t>
            </a:r>
            <a:r>
              <a:rPr lang="en-US" sz="2800" u="sng" dirty="0">
                <a:latin typeface="Century Gothic"/>
                <a:cs typeface="Century Gothic"/>
              </a:rPr>
              <a:t>time </a:t>
            </a:r>
            <a:r>
              <a:rPr lang="en-US" sz="2800" dirty="0">
                <a:latin typeface="Century Gothic"/>
                <a:cs typeface="Century Gothic"/>
              </a:rPr>
              <a:t>: 12 h.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800" u="sng" dirty="0">
                <a:latin typeface="Century Gothic"/>
                <a:cs typeface="Century Gothic"/>
              </a:rPr>
              <a:t>Spectral setup</a:t>
            </a:r>
            <a:r>
              <a:rPr lang="en-US" sz="2800" dirty="0">
                <a:latin typeface="Century Gothic"/>
                <a:cs typeface="Century Gothic"/>
              </a:rPr>
              <a:t>: BW=2 MHz, </a:t>
            </a:r>
            <a:r>
              <a:rPr lang="en-US" sz="2800" b="1" dirty="0" err="1">
                <a:latin typeface="Century Gothic"/>
                <a:cs typeface="Century Gothic"/>
              </a:rPr>
              <a:t>Dv</a:t>
            </a:r>
            <a:r>
              <a:rPr lang="en-US" sz="2800" b="1" dirty="0">
                <a:latin typeface="Century Gothic"/>
                <a:cs typeface="Century Gothic"/>
              </a:rPr>
              <a:t>≈ 27 km/s</a:t>
            </a:r>
            <a:r>
              <a:rPr lang="en-US" sz="2800" dirty="0">
                <a:latin typeface="Century Gothic"/>
                <a:cs typeface="Century Gothic"/>
              </a:rPr>
              <a:t>.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800" dirty="0">
                <a:latin typeface="Century Gothic"/>
                <a:cs typeface="Century Gothic"/>
              </a:rPr>
              <a:t>Three correlation passes:</a:t>
            </a:r>
          </a:p>
          <a:p>
            <a:pPr marL="151234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Century Gothic"/>
                <a:cs typeface="Century Gothic"/>
              </a:rPr>
              <a:t>128 channels, </a:t>
            </a:r>
            <a:r>
              <a:rPr lang="en-US" sz="2000" dirty="0" err="1">
                <a:latin typeface="Century Gothic"/>
                <a:cs typeface="Century Gothic"/>
              </a:rPr>
              <a:t>D</a:t>
            </a:r>
            <a:r>
              <a:rPr lang="en-US" sz="2000" i="1" dirty="0" err="1">
                <a:latin typeface="Century Gothic"/>
                <a:cs typeface="Century Gothic"/>
              </a:rPr>
              <a:t>v</a:t>
            </a:r>
            <a:r>
              <a:rPr lang="en-US" sz="2000" dirty="0">
                <a:latin typeface="Century Gothic"/>
                <a:cs typeface="Century Gothic"/>
              </a:rPr>
              <a:t>=15.6 kHz (</a:t>
            </a:r>
            <a:r>
              <a:rPr lang="en-US" sz="2000" b="1" dirty="0">
                <a:latin typeface="Century Gothic"/>
                <a:cs typeface="Century Gothic"/>
              </a:rPr>
              <a:t>0.2 km/s</a:t>
            </a:r>
            <a:r>
              <a:rPr lang="en-US" sz="2000" dirty="0">
                <a:latin typeface="Century Gothic"/>
                <a:cs typeface="Century Gothic"/>
              </a:rPr>
              <a:t>) and full polarization: RR, LL, RL, LR (used to </a:t>
            </a:r>
            <a:r>
              <a:rPr lang="en-US" sz="2000" b="1" dirty="0">
                <a:latin typeface="Century Gothic"/>
                <a:cs typeface="Century Gothic"/>
              </a:rPr>
              <a:t>measure linear polarization</a:t>
            </a:r>
            <a:r>
              <a:rPr lang="en-US" sz="2000" dirty="0">
                <a:latin typeface="Century Gothic"/>
                <a:cs typeface="Century Gothic"/>
              </a:rPr>
              <a:t>) </a:t>
            </a:r>
          </a:p>
          <a:p>
            <a:pPr marL="151234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Century Gothic"/>
                <a:cs typeface="Century Gothic"/>
              </a:rPr>
              <a:t>1024 channels, </a:t>
            </a:r>
            <a:r>
              <a:rPr lang="en-US" sz="2000" dirty="0" err="1">
                <a:latin typeface="Century Gothic"/>
                <a:cs typeface="Century Gothic"/>
              </a:rPr>
              <a:t>D</a:t>
            </a:r>
            <a:r>
              <a:rPr lang="en-US" sz="2000" i="1" dirty="0" err="1">
                <a:latin typeface="Century Gothic"/>
                <a:cs typeface="Century Gothic"/>
              </a:rPr>
              <a:t>v</a:t>
            </a:r>
            <a:r>
              <a:rPr lang="en-US" sz="2000" dirty="0">
                <a:latin typeface="Century Gothic"/>
                <a:cs typeface="Century Gothic"/>
              </a:rPr>
              <a:t>=1.95 kHz (</a:t>
            </a:r>
            <a:r>
              <a:rPr lang="en-US" sz="2000" b="1" dirty="0">
                <a:latin typeface="Century Gothic"/>
                <a:cs typeface="Century Gothic"/>
              </a:rPr>
              <a:t>0.03 km/s</a:t>
            </a:r>
            <a:r>
              <a:rPr lang="en-US" sz="2000" dirty="0">
                <a:latin typeface="Century Gothic"/>
                <a:cs typeface="Century Gothic"/>
              </a:rPr>
              <a:t>), polarization: RR</a:t>
            </a:r>
          </a:p>
          <a:p>
            <a:pPr marL="151234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Century Gothic"/>
                <a:cs typeface="Century Gothic"/>
              </a:rPr>
              <a:t>1024 channels, </a:t>
            </a:r>
            <a:r>
              <a:rPr lang="en-US" sz="2000" dirty="0" err="1">
                <a:latin typeface="Century Gothic"/>
                <a:cs typeface="Century Gothic"/>
              </a:rPr>
              <a:t>D</a:t>
            </a:r>
            <a:r>
              <a:rPr lang="en-US" sz="2000" i="1" dirty="0" err="1">
                <a:latin typeface="Century Gothic"/>
                <a:cs typeface="Century Gothic"/>
              </a:rPr>
              <a:t>v</a:t>
            </a:r>
            <a:r>
              <a:rPr lang="en-US" sz="2000" dirty="0">
                <a:latin typeface="Century Gothic"/>
                <a:cs typeface="Century Gothic"/>
              </a:rPr>
              <a:t>=1.95 kHz (0.03 km/s), polarization: LL  (used to </a:t>
            </a:r>
            <a:r>
              <a:rPr lang="en-US" sz="2000" b="1" dirty="0">
                <a:latin typeface="Century Gothic"/>
                <a:cs typeface="Century Gothic"/>
              </a:rPr>
              <a:t>measure</a:t>
            </a:r>
            <a:r>
              <a:rPr lang="en-US" sz="2000" dirty="0">
                <a:latin typeface="Century Gothic"/>
                <a:cs typeface="Century Gothic"/>
              </a:rPr>
              <a:t> circular polarization or </a:t>
            </a:r>
            <a:r>
              <a:rPr lang="en-US" sz="2000" b="1" dirty="0">
                <a:latin typeface="Century Gothic"/>
                <a:cs typeface="Century Gothic"/>
              </a:rPr>
              <a:t>Zeeman splitting</a:t>
            </a:r>
            <a:r>
              <a:rPr lang="en-US" sz="2000" dirty="0"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8141" y="1107651"/>
            <a:ext cx="8857124" cy="5454476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4897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Full</a:t>
            </a:r>
            <a:r>
              <a:rPr lang="en-US" sz="1900" b="1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-</a:t>
            </a:r>
            <a:r>
              <a:rPr lang="en-US" sz="1900" b="1" i="1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polarimetric</a:t>
            </a:r>
            <a:r>
              <a:rPr lang="en-US" sz="1900" b="1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 observations of </a:t>
            </a:r>
            <a:r>
              <a:rPr lang="en-US" sz="1900" b="1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the 22 GHz H</a:t>
            </a:r>
            <a:r>
              <a:rPr lang="en-US" sz="1900" b="1" i="1" baseline="-25000" dirty="0" smtClean="0">
                <a:solidFill>
                  <a:srgbClr val="3366FF"/>
                </a:solidFill>
                <a:latin typeface="Century Gothic"/>
                <a:cs typeface="Century Gothic"/>
              </a:rPr>
              <a:t>2</a:t>
            </a:r>
            <a:r>
              <a:rPr lang="en-US" sz="1900" b="1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O maser </a:t>
            </a:r>
            <a:r>
              <a:rPr lang="en-US" sz="1900" b="1" i="1" dirty="0">
                <a:solidFill>
                  <a:srgbClr val="3366FF"/>
                </a:solidFill>
                <a:latin typeface="Century Gothic"/>
                <a:cs typeface="Century Gothic"/>
              </a:rPr>
              <a:t>line with the VLBA </a:t>
            </a:r>
            <a:endParaRPr lang="en-US" sz="1900" b="1" i="1" dirty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932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23"/>
    </mc:Choice>
    <mc:Fallback>
      <p:transition xmlns:p14="http://schemas.microsoft.com/office/powerpoint/2010/main" spd="slow" advTm="693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14" y="18625"/>
            <a:ext cx="9089886" cy="147002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Observations and data analysis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26" y="31819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339"/>
          <p:cNvSpPr txBox="1">
            <a:spLocks/>
          </p:cNvSpPr>
          <p:nvPr/>
        </p:nvSpPr>
        <p:spPr>
          <a:xfrm>
            <a:off x="0" y="1515334"/>
            <a:ext cx="9144000" cy="3357537"/>
          </a:xfrm>
          <a:prstGeom prst="rect">
            <a:avLst/>
          </a:prstGeom>
        </p:spPr>
        <p:txBody>
          <a:bodyPr wrap="square" lIns="223877" tIns="223877" rIns="223877" bIns="223877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Linear polarization: 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Velocity cubes: Stokes </a:t>
            </a:r>
            <a:r>
              <a:rPr lang="en-US" sz="2600" i="1" dirty="0">
                <a:solidFill>
                  <a:schemeClr val="tx1"/>
                </a:solidFill>
                <a:latin typeface="Century Gothic"/>
                <a:cs typeface="Century Gothic"/>
              </a:rPr>
              <a:t>I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, </a:t>
            </a:r>
            <a:r>
              <a:rPr lang="en-US" sz="2600" i="1" dirty="0">
                <a:solidFill>
                  <a:schemeClr val="tx1"/>
                </a:solidFill>
                <a:latin typeface="Century Gothic"/>
                <a:cs typeface="Century Gothic"/>
              </a:rPr>
              <a:t>Q,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entury Gothic"/>
                <a:cs typeface="Century Gothic"/>
              </a:rPr>
              <a:t>U (</a:t>
            </a:r>
            <a:r>
              <a:rPr lang="en-US" sz="2600" b="1" dirty="0" err="1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r>
              <a:rPr lang="en-US" sz="2600" b="1" i="1" dirty="0" err="1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r>
              <a:rPr lang="en-US" sz="2600" b="1" dirty="0">
                <a:solidFill>
                  <a:schemeClr val="tx1"/>
                </a:solidFill>
                <a:latin typeface="Century Gothic"/>
                <a:cs typeface="Century Gothic"/>
              </a:rPr>
              <a:t>=0.2 km/s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) 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Century Gothic"/>
                <a:cs typeface="Century Gothic"/>
              </a:rPr>
              <a:t>Polarized intensity: </a:t>
            </a:r>
            <a:r>
              <a:rPr lang="en-US" sz="2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POLI 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= </a:t>
            </a:r>
            <a:r>
              <a:rPr lang="en-US" sz="2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sqrt</a:t>
            </a:r>
            <a:r>
              <a:rPr lang="en-US" sz="2600" dirty="0" smtClean="0">
                <a:solidFill>
                  <a:schemeClr val="tx1"/>
                </a:solidFill>
                <a:latin typeface="Century Gothic"/>
                <a:cs typeface="Century Gothic"/>
              </a:rPr>
              <a:t>(􏰆</a:t>
            </a:r>
            <a:r>
              <a:rPr lang="en-US" sz="2600" i="1" dirty="0">
                <a:solidFill>
                  <a:schemeClr val="tx1"/>
                </a:solidFill>
                <a:latin typeface="Century Gothic"/>
                <a:cs typeface="Century Gothic"/>
              </a:rPr>
              <a:t>Q</a:t>
            </a:r>
            <a:r>
              <a:rPr lang="en-US" sz="2600" baseline="30000" dirty="0">
                <a:solidFill>
                  <a:schemeClr val="tx1"/>
                </a:solidFill>
                <a:latin typeface="Century Gothic"/>
                <a:cs typeface="Century Gothic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 + </a:t>
            </a:r>
            <a:r>
              <a:rPr lang="en-US" sz="2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U</a:t>
            </a:r>
            <a:r>
              <a:rPr lang="en-US" sz="2600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Century Gothic"/>
                <a:cs typeface="Century Gothic"/>
              </a:rPr>
              <a:t>) 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Century Gothic"/>
                <a:cs typeface="Century Gothic"/>
              </a:rPr>
              <a:t>Polarization angle: </a:t>
            </a:r>
            <a:r>
              <a:rPr lang="en-US" sz="2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POLA 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= 1/2 × </a:t>
            </a:r>
            <a:r>
              <a:rPr lang="en-US" sz="2600" i="1" dirty="0" err="1">
                <a:solidFill>
                  <a:schemeClr val="tx1"/>
                </a:solidFill>
                <a:latin typeface="Century Gothic"/>
                <a:cs typeface="Century Gothic"/>
              </a:rPr>
              <a:t>atan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(</a:t>
            </a:r>
            <a:r>
              <a:rPr lang="en-US" sz="2600" i="1" dirty="0">
                <a:solidFill>
                  <a:schemeClr val="tx1"/>
                </a:solidFill>
                <a:latin typeface="Century Gothic"/>
                <a:cs typeface="Century Gothic"/>
              </a:rPr>
              <a:t>U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/</a:t>
            </a:r>
            <a:r>
              <a:rPr lang="en-US" sz="2600" i="1" dirty="0">
                <a:solidFill>
                  <a:schemeClr val="tx1"/>
                </a:solidFill>
                <a:latin typeface="Century Gothic"/>
                <a:cs typeface="Century Gothic"/>
              </a:rPr>
              <a:t>Q</a:t>
            </a:r>
            <a:r>
              <a:rPr lang="en-US" sz="26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  <a:r>
              <a:rPr lang="en-US" sz="2600" dirty="0" smtClean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  <a:p>
            <a:pPr marL="1912391" lvl="1" indent="-457200">
              <a:buFont typeface="Wingdings" charset="2"/>
              <a:buChar char="Ø"/>
            </a:pPr>
            <a:r>
              <a:rPr lang="en-US" sz="2600" b="1" dirty="0">
                <a:latin typeface="Century Gothic"/>
                <a:cs typeface="Century Gothic"/>
              </a:rPr>
              <a:t>B-orientation</a:t>
            </a:r>
            <a:r>
              <a:rPr lang="en-US" sz="2600" b="1" dirty="0" smtClean="0">
                <a:latin typeface="Century Gothic"/>
                <a:cs typeface="Century Gothic"/>
              </a:rPr>
              <a:t>: </a:t>
            </a:r>
          </a:p>
          <a:p>
            <a:pPr lvl="1" indent="0">
              <a:buNone/>
            </a:pPr>
            <a:r>
              <a:rPr lang="en-US" sz="2600" b="1" dirty="0">
                <a:latin typeface="Century Gothic"/>
                <a:cs typeface="Century Gothic"/>
              </a:rPr>
              <a:t> </a:t>
            </a:r>
            <a:r>
              <a:rPr lang="en-US" sz="2600" b="1" dirty="0" smtClean="0">
                <a:latin typeface="Century Gothic"/>
                <a:cs typeface="Century Gothic"/>
              </a:rPr>
              <a:t>    </a:t>
            </a:r>
            <a:r>
              <a:rPr lang="en-US" sz="2600" b="1" dirty="0" err="1" smtClean="0">
                <a:latin typeface="Century Gothic"/>
                <a:cs typeface="Century Gothic"/>
              </a:rPr>
              <a:t>B</a:t>
            </a:r>
            <a:r>
              <a:rPr lang="en-US" sz="2600" b="1" baseline="-25000" dirty="0" err="1" smtClean="0">
                <a:latin typeface="Century Gothic"/>
                <a:cs typeface="Century Gothic"/>
              </a:rPr>
              <a:t>sky</a:t>
            </a:r>
            <a:r>
              <a:rPr lang="en-US" sz="2600" b="1" dirty="0" smtClean="0">
                <a:latin typeface="Century Gothic"/>
                <a:cs typeface="Century Gothic"/>
              </a:rPr>
              <a:t> = POLA (±90</a:t>
            </a:r>
            <a:r>
              <a:rPr lang="en-US" sz="2600" b="1" baseline="30000" dirty="0" smtClean="0">
                <a:latin typeface="Century Gothic"/>
                <a:cs typeface="Century Gothic"/>
              </a:rPr>
              <a:t>o</a:t>
            </a:r>
            <a:r>
              <a:rPr lang="en-US" sz="2600" b="1" dirty="0" smtClean="0">
                <a:latin typeface="Century Gothic"/>
                <a:cs typeface="Century Gothic"/>
              </a:rPr>
              <a:t>) </a:t>
            </a:r>
            <a:r>
              <a:rPr lang="en-US" sz="2600" dirty="0" smtClean="0">
                <a:latin typeface="Century Gothic"/>
                <a:cs typeface="Century Gothic"/>
              </a:rPr>
              <a:t>(</a:t>
            </a:r>
            <a:r>
              <a:rPr lang="en-US" sz="2600" dirty="0" err="1" smtClean="0">
                <a:latin typeface="Century Gothic"/>
                <a:cs typeface="Century Gothic"/>
              </a:rPr>
              <a:t>Goldreich</a:t>
            </a:r>
            <a:r>
              <a:rPr lang="en-US" sz="2600" dirty="0" smtClean="0">
                <a:latin typeface="Century Gothic"/>
                <a:cs typeface="Century Gothic"/>
              </a:rPr>
              <a:t> 1973)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14" y="4826675"/>
            <a:ext cx="8892672" cy="203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u="sng" dirty="0">
                <a:latin typeface="Century Gothic"/>
                <a:cs typeface="Century Gothic"/>
              </a:rPr>
              <a:t>Circular polarization (Zeeman splitting):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>
                <a:latin typeface="Century Gothic"/>
                <a:cs typeface="Century Gothic"/>
              </a:rPr>
              <a:t>Velocity cubes: Stokes </a:t>
            </a:r>
            <a:r>
              <a:rPr lang="en-US" sz="2600" i="1" dirty="0">
                <a:latin typeface="Century Gothic"/>
                <a:cs typeface="Century Gothic"/>
              </a:rPr>
              <a:t>I  </a:t>
            </a:r>
            <a:r>
              <a:rPr lang="en-US" sz="2600" dirty="0">
                <a:latin typeface="Century Gothic"/>
                <a:cs typeface="Century Gothic"/>
              </a:rPr>
              <a:t>and </a:t>
            </a:r>
            <a:r>
              <a:rPr lang="en-US" sz="2600" i="1" dirty="0">
                <a:latin typeface="Century Gothic"/>
                <a:cs typeface="Century Gothic"/>
              </a:rPr>
              <a:t>V (</a:t>
            </a:r>
            <a:r>
              <a:rPr lang="en-US" sz="2600" b="1" dirty="0" err="1">
                <a:latin typeface="Century Gothic"/>
                <a:cs typeface="Century Gothic"/>
              </a:rPr>
              <a:t>D</a:t>
            </a:r>
            <a:r>
              <a:rPr lang="en-US" sz="2600" b="1" i="1" dirty="0" err="1">
                <a:latin typeface="Century Gothic"/>
                <a:cs typeface="Century Gothic"/>
              </a:rPr>
              <a:t>v</a:t>
            </a:r>
            <a:r>
              <a:rPr lang="en-US" sz="2600" b="1" dirty="0">
                <a:latin typeface="Century Gothic"/>
                <a:cs typeface="Century Gothic"/>
              </a:rPr>
              <a:t>=0.03 km/s</a:t>
            </a:r>
            <a:r>
              <a:rPr lang="en-US" sz="2600" dirty="0">
                <a:latin typeface="Century Gothic"/>
                <a:cs typeface="Century Gothic"/>
              </a:rPr>
              <a:t>)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>
                <a:latin typeface="Century Gothic"/>
                <a:cs typeface="Century Gothic"/>
              </a:rPr>
              <a:t>Circular polarization fraction: </a:t>
            </a:r>
            <a:r>
              <a:rPr lang="en-US" sz="2600" i="1" dirty="0">
                <a:latin typeface="Century Gothic"/>
                <a:cs typeface="Century Gothic"/>
              </a:rPr>
              <a:t>P</a:t>
            </a:r>
            <a:r>
              <a:rPr lang="en-US" sz="2600" baseline="-25000" dirty="0">
                <a:latin typeface="Century Gothic"/>
                <a:cs typeface="Century Gothic"/>
              </a:rPr>
              <a:t>V</a:t>
            </a:r>
            <a:r>
              <a:rPr lang="en-US" sz="2600" dirty="0">
                <a:latin typeface="Century Gothic"/>
                <a:cs typeface="Century Gothic"/>
              </a:rPr>
              <a:t> = (</a:t>
            </a:r>
            <a:r>
              <a:rPr lang="en-US" sz="2600" i="1" dirty="0" err="1">
                <a:latin typeface="Century Gothic"/>
                <a:cs typeface="Century Gothic"/>
              </a:rPr>
              <a:t>V</a:t>
            </a:r>
            <a:r>
              <a:rPr lang="en-US" sz="2600" baseline="-25000" dirty="0" err="1">
                <a:latin typeface="Century Gothic"/>
                <a:cs typeface="Century Gothic"/>
              </a:rPr>
              <a:t>max</a:t>
            </a:r>
            <a:r>
              <a:rPr lang="en-US" sz="2600" dirty="0">
                <a:latin typeface="Century Gothic"/>
                <a:cs typeface="Century Gothic"/>
              </a:rPr>
              <a:t> − </a:t>
            </a:r>
            <a:r>
              <a:rPr lang="en-US" sz="2600" i="1" dirty="0" err="1">
                <a:latin typeface="Century Gothic"/>
                <a:cs typeface="Century Gothic"/>
              </a:rPr>
              <a:t>V</a:t>
            </a:r>
            <a:r>
              <a:rPr lang="en-US" sz="2600" baseline="-25000" dirty="0" err="1">
                <a:latin typeface="Century Gothic"/>
                <a:cs typeface="Century Gothic"/>
              </a:rPr>
              <a:t>min</a:t>
            </a:r>
            <a:r>
              <a:rPr lang="en-US" sz="2600" dirty="0">
                <a:latin typeface="Century Gothic"/>
                <a:cs typeface="Century Gothic"/>
              </a:rPr>
              <a:t>)/</a:t>
            </a:r>
            <a:r>
              <a:rPr lang="en-US" sz="2600" i="1" dirty="0">
                <a:latin typeface="Century Gothic"/>
                <a:cs typeface="Century Gothic"/>
              </a:rPr>
              <a:t>I</a:t>
            </a:r>
            <a:r>
              <a:rPr lang="en-US" sz="2600" baseline="-25000" dirty="0">
                <a:latin typeface="Century Gothic"/>
                <a:cs typeface="Century Gothic"/>
              </a:rPr>
              <a:t>max</a:t>
            </a:r>
          </a:p>
          <a:p>
            <a:pPr marL="1912391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600" b="1" dirty="0">
                <a:latin typeface="Century Gothic"/>
                <a:cs typeface="Century Gothic"/>
              </a:rPr>
              <a:t>B-strength: </a:t>
            </a:r>
            <a:r>
              <a:rPr lang="it-IT" sz="2600" b="1" dirty="0">
                <a:latin typeface="Century Gothic"/>
                <a:cs typeface="Century Gothic"/>
              </a:rPr>
              <a:t>B[Gauss]=</a:t>
            </a:r>
            <a:r>
              <a:rPr lang="it-IT" sz="2600" b="1" dirty="0" err="1">
                <a:latin typeface="Century Gothic"/>
                <a:cs typeface="Century Gothic"/>
              </a:rPr>
              <a:t>P</a:t>
            </a:r>
            <a:r>
              <a:rPr lang="it-IT" sz="2600" b="1" baseline="-25000" dirty="0" err="1">
                <a:latin typeface="Century Gothic"/>
                <a:cs typeface="Century Gothic"/>
              </a:rPr>
              <a:t>v</a:t>
            </a:r>
            <a:r>
              <a:rPr lang="it-IT" sz="2600" b="1" dirty="0">
                <a:latin typeface="Century Gothic"/>
                <a:cs typeface="Century Gothic"/>
              </a:rPr>
              <a:t> ΔV[km/</a:t>
            </a:r>
            <a:r>
              <a:rPr lang="it-IT" sz="2600" b="1" dirty="0" err="1">
                <a:latin typeface="Century Gothic"/>
                <a:cs typeface="Century Gothic"/>
              </a:rPr>
              <a:t>s</a:t>
            </a:r>
            <a:r>
              <a:rPr lang="it-IT" sz="2600" b="1" dirty="0">
                <a:latin typeface="Century Gothic"/>
                <a:cs typeface="Century Gothic"/>
              </a:rPr>
              <a:t>] / </a:t>
            </a:r>
            <a:r>
              <a:rPr lang="it-IT" sz="2600" b="1" dirty="0"/>
              <a:t>α </a:t>
            </a:r>
            <a:r>
              <a:rPr lang="it-IT" sz="2600" b="1" dirty="0" err="1"/>
              <a:t>cosθ</a:t>
            </a:r>
            <a:endParaRPr lang="en-US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4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28"/>
    </mc:Choice>
    <mc:Fallback>
      <p:transition xmlns:p14="http://schemas.microsoft.com/office/powerpoint/2010/main" spd="slow" advTm="882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477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entury Gothic"/>
                <a:cs typeface="Century Gothic"/>
              </a:rPr>
              <a:t>I. Measurements of </a:t>
            </a:r>
            <a:r>
              <a:rPr lang="en-US" sz="2600" dirty="0" smtClean="0">
                <a:latin typeface="Century Gothic"/>
                <a:cs typeface="Century Gothic"/>
              </a:rPr>
              <a:t>the </a:t>
            </a:r>
            <a:r>
              <a:rPr lang="en-US" sz="2600" b="1" dirty="0" smtClean="0">
                <a:latin typeface="Century Gothic"/>
                <a:cs typeface="Century Gothic"/>
              </a:rPr>
              <a:t>linear</a:t>
            </a:r>
            <a:r>
              <a:rPr lang="en-US" sz="2600" dirty="0" smtClean="0">
                <a:latin typeface="Century Gothic"/>
                <a:cs typeface="Century Gothic"/>
              </a:rPr>
              <a:t> and </a:t>
            </a:r>
            <a:r>
              <a:rPr lang="en-US" sz="2600" b="1" dirty="0" smtClean="0">
                <a:latin typeface="Century Gothic"/>
                <a:cs typeface="Century Gothic"/>
              </a:rPr>
              <a:t>circular</a:t>
            </a:r>
            <a:r>
              <a:rPr lang="en-US" sz="2600" dirty="0" smtClean="0">
                <a:latin typeface="Century Gothic"/>
                <a:cs typeface="Century Gothic"/>
              </a:rPr>
              <a:t> polarization </a:t>
            </a:r>
            <a:r>
              <a:rPr lang="en-US" sz="2600" dirty="0" smtClean="0">
                <a:latin typeface="Century Gothic"/>
                <a:cs typeface="Century Gothic"/>
              </a:rPr>
              <a:t>of </a:t>
            </a:r>
            <a:r>
              <a:rPr lang="en-US" sz="2600" dirty="0">
                <a:latin typeface="Century Gothic"/>
                <a:cs typeface="Century Gothic"/>
              </a:rPr>
              <a:t>H</a:t>
            </a:r>
            <a:r>
              <a:rPr lang="en-US" sz="2600" baseline="-25000" dirty="0">
                <a:latin typeface="Century Gothic"/>
                <a:cs typeface="Century Gothic"/>
              </a:rPr>
              <a:t>2</a:t>
            </a:r>
            <a:r>
              <a:rPr lang="en-US" sz="2600" dirty="0">
                <a:latin typeface="Century Gothic"/>
                <a:cs typeface="Century Gothic"/>
              </a:rPr>
              <a:t>O masers towards W3(H</a:t>
            </a:r>
            <a:r>
              <a:rPr lang="en-US" sz="2600" baseline="-25000" dirty="0">
                <a:latin typeface="Century Gothic"/>
                <a:cs typeface="Century Gothic"/>
              </a:rPr>
              <a:t>2</a:t>
            </a:r>
            <a:r>
              <a:rPr lang="en-US" sz="2600" dirty="0">
                <a:latin typeface="Century Gothic"/>
                <a:cs typeface="Century Gothic"/>
              </a:rPr>
              <a:t>O</a:t>
            </a:r>
            <a:r>
              <a:rPr lang="en-US" sz="2600" dirty="0" smtClean="0">
                <a:latin typeface="Century Gothic"/>
                <a:cs typeface="Century Gothic"/>
              </a:rPr>
              <a:t>) with the VLBA</a:t>
            </a:r>
            <a:endParaRPr lang="en-US" sz="2600" dirty="0">
              <a:latin typeface="Century Gothic"/>
              <a:cs typeface="Century Gothic"/>
            </a:endParaRPr>
          </a:p>
        </p:txBody>
      </p:sp>
      <p:pic>
        <p:nvPicPr>
          <p:cNvPr id="4" name="Picture 3" descr="w3h2o-h2o-pm+B+8ghz-eps-converted-t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" y="951720"/>
            <a:ext cx="7517386" cy="573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2141" y="3694806"/>
            <a:ext cx="1693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148 masers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40 polarized</a:t>
            </a:r>
          </a:p>
          <a:p>
            <a:r>
              <a:rPr lang="en-US" i="1" dirty="0" smtClean="0">
                <a:latin typeface="Century Gothic"/>
                <a:cs typeface="Century Gothic"/>
              </a:rPr>
              <a:t>P</a:t>
            </a:r>
            <a:r>
              <a:rPr lang="en-US" i="1" baseline="-25000" dirty="0" smtClean="0">
                <a:latin typeface="Century Gothic"/>
                <a:cs typeface="Century Gothic"/>
              </a:rPr>
              <a:t>l</a:t>
            </a:r>
            <a:r>
              <a:rPr lang="en-US" dirty="0" smtClean="0">
                <a:latin typeface="Century Gothic"/>
                <a:cs typeface="Century Gothic"/>
              </a:rPr>
              <a:t>=1-40%</a:t>
            </a:r>
          </a:p>
          <a:p>
            <a:r>
              <a:rPr lang="en-US" i="1" dirty="0">
                <a:latin typeface="Century Gothic"/>
                <a:cs typeface="Century Gothic"/>
              </a:rPr>
              <a:t>P</a:t>
            </a:r>
            <a:r>
              <a:rPr lang="en-US" i="1" baseline="-25000" dirty="0">
                <a:latin typeface="Century Gothic"/>
                <a:cs typeface="Century Gothic"/>
              </a:rPr>
              <a:t>V </a:t>
            </a:r>
            <a:r>
              <a:rPr lang="en-US" dirty="0">
                <a:latin typeface="Century Gothic"/>
                <a:cs typeface="Century Gothic"/>
              </a:rPr>
              <a:t>= </a:t>
            </a:r>
            <a:r>
              <a:rPr lang="en-US" dirty="0" smtClean="0">
                <a:latin typeface="Century Gothic"/>
                <a:cs typeface="Century Gothic"/>
              </a:rPr>
              <a:t>0.2-1.6% 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295"/>
    </mc:Choice>
    <mc:Fallback>
      <p:transition xmlns:p14="http://schemas.microsoft.com/office/powerpoint/2010/main" spd="slow" advTm="1152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81719"/>
            <a:ext cx="9143999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II. Measurements of the Magnetic Field</a:t>
            </a:r>
            <a:endParaRPr lang="en-US" sz="3600" dirty="0">
              <a:latin typeface="Century Gothic"/>
              <a:cs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4" y="1719482"/>
            <a:ext cx="9144000" cy="3817516"/>
            <a:chOff x="931693" y="31743309"/>
            <a:chExt cx="16956172" cy="6852101"/>
          </a:xfrm>
        </p:grpSpPr>
        <p:pic>
          <p:nvPicPr>
            <p:cNvPr id="11" name="Picture 10" descr="w3oh_h2o-B+con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93" y="31997319"/>
              <a:ext cx="16956172" cy="659809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928495" y="37450851"/>
              <a:ext cx="3251257" cy="828647"/>
              <a:chOff x="5621965" y="36523990"/>
              <a:chExt cx="3251257" cy="82864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621965" y="37304595"/>
                <a:ext cx="3251257" cy="16933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299311" y="36523990"/>
                <a:ext cx="2421510" cy="828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EB80A"/>
                    </a:solidFill>
                  </a:rPr>
                  <a:t>1000 AU</a:t>
                </a:r>
                <a:endParaRPr lang="en-US" sz="2400" dirty="0">
                  <a:solidFill>
                    <a:srgbClr val="FEB80A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843018" y="32681737"/>
              <a:ext cx="6841186" cy="0"/>
            </a:xfrm>
            <a:prstGeom prst="straightConnector1">
              <a:avLst/>
            </a:prstGeom>
            <a:ln w="76200" cmpd="sng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07566" y="31743309"/>
              <a:ext cx="2572187" cy="9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Jet Axis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82012" y="5460022"/>
            <a:ext cx="721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(Including only masers with </a:t>
            </a:r>
            <a:r>
              <a:rPr lang="en-US" sz="2000" i="1" dirty="0" smtClean="0"/>
              <a:t>Pl</a:t>
            </a:r>
            <a:r>
              <a:rPr lang="en-US" sz="2000" dirty="0" smtClean="0"/>
              <a:t>&lt;5%)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705273" y="5937108"/>
            <a:ext cx="3183309" cy="869145"/>
            <a:chOff x="2705273" y="5937108"/>
            <a:chExt cx="3183309" cy="869145"/>
          </a:xfrm>
        </p:grpSpPr>
        <p:sp>
          <p:nvSpPr>
            <p:cNvPr id="18" name="Rounded Rectangle 17"/>
            <p:cNvSpPr/>
            <p:nvPr/>
          </p:nvSpPr>
          <p:spPr>
            <a:xfrm>
              <a:off x="2705273" y="5937108"/>
              <a:ext cx="3103897" cy="869145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748780" y="6062103"/>
              <a:ext cx="313980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Century Gothic"/>
                  <a:cs typeface="Century Gothic"/>
                </a:rPr>
                <a:t>B~</a:t>
              </a:r>
              <a:r>
                <a:rPr lang="en-US" sz="3200" b="1" dirty="0">
                  <a:latin typeface="Century Gothic"/>
                  <a:cs typeface="Century Gothic"/>
                </a:rPr>
                <a:t>100-300 </a:t>
              </a:r>
              <a:r>
                <a:rPr lang="en-US" sz="3200" b="1" dirty="0" err="1" smtClean="0">
                  <a:latin typeface="Century Gothic"/>
                  <a:cs typeface="Century Gothic"/>
                </a:rPr>
                <a:t>mG</a:t>
              </a:r>
              <a:r>
                <a:rPr lang="en-US" sz="3200" b="1" dirty="0" smtClean="0">
                  <a:latin typeface="Century Gothic"/>
                  <a:cs typeface="Century Gothic"/>
                </a:rPr>
                <a:t> </a:t>
              </a:r>
              <a:endParaRPr lang="en-US" sz="3200" b="1" dirty="0">
                <a:latin typeface="Century Gothic"/>
                <a:cs typeface="Century Gothic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34" y="655930"/>
            <a:ext cx="913336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entury Gothic"/>
                <a:cs typeface="Century Gothic"/>
              </a:rPr>
              <a:t>The linearly polarized </a:t>
            </a:r>
            <a:r>
              <a:rPr lang="en-US" sz="1900" dirty="0" smtClean="0">
                <a:latin typeface="Century Gothic"/>
                <a:cs typeface="Century Gothic"/>
              </a:rPr>
              <a:t>emission </a:t>
            </a:r>
            <a:r>
              <a:rPr lang="en-US" sz="1900" dirty="0">
                <a:latin typeface="Century Gothic"/>
                <a:cs typeface="Century Gothic"/>
              </a:rPr>
              <a:t>of </a:t>
            </a:r>
            <a:r>
              <a:rPr lang="en-US" sz="1900" dirty="0" smtClean="0">
                <a:latin typeface="Century Gothic"/>
                <a:cs typeface="Century Gothic"/>
              </a:rPr>
              <a:t>H</a:t>
            </a:r>
            <a:r>
              <a:rPr lang="en-US" sz="1900" baseline="-25000" dirty="0" smtClean="0">
                <a:latin typeface="Century Gothic"/>
                <a:cs typeface="Century Gothic"/>
              </a:rPr>
              <a:t>2</a:t>
            </a:r>
            <a:r>
              <a:rPr lang="en-US" sz="1900" dirty="0" smtClean="0">
                <a:latin typeface="Century Gothic"/>
                <a:cs typeface="Century Gothic"/>
              </a:rPr>
              <a:t>O </a:t>
            </a:r>
            <a:r>
              <a:rPr lang="en-US" sz="1900" dirty="0">
                <a:latin typeface="Century Gothic"/>
                <a:cs typeface="Century Gothic"/>
              </a:rPr>
              <a:t>masers provides </a:t>
            </a:r>
            <a:r>
              <a:rPr lang="en-US" sz="1900" dirty="0" smtClean="0">
                <a:latin typeface="Century Gothic"/>
                <a:cs typeface="Century Gothic"/>
              </a:rPr>
              <a:t>clues on the </a:t>
            </a:r>
            <a:r>
              <a:rPr lang="en-US" sz="1900" b="1" dirty="0" smtClean="0">
                <a:latin typeface="Century Gothic"/>
                <a:cs typeface="Century Gothic"/>
              </a:rPr>
              <a:t>orientation</a:t>
            </a:r>
            <a:r>
              <a:rPr lang="en-US" sz="1900" dirty="0" smtClean="0">
                <a:latin typeface="Century Gothic"/>
                <a:cs typeface="Century Gothic"/>
              </a:rPr>
              <a:t> of the local </a:t>
            </a:r>
            <a:r>
              <a:rPr lang="en-US" sz="1900" b="1" dirty="0" smtClean="0">
                <a:latin typeface="Century Gothic"/>
                <a:cs typeface="Century Gothic"/>
              </a:rPr>
              <a:t>magnetic field </a:t>
            </a:r>
            <a:r>
              <a:rPr lang="en-US" sz="1900" dirty="0" smtClean="0">
                <a:latin typeface="Century Gothic"/>
                <a:cs typeface="Century Gothic"/>
              </a:rPr>
              <a:t>(on the plane of the sky), while </a:t>
            </a:r>
            <a:r>
              <a:rPr lang="en-US" sz="1900" dirty="0" smtClean="0">
                <a:latin typeface="Century Gothic"/>
                <a:cs typeface="Century Gothic"/>
              </a:rPr>
              <a:t>measurement </a:t>
            </a:r>
            <a:r>
              <a:rPr lang="en-US" sz="1900" dirty="0" smtClean="0">
                <a:latin typeface="Century Gothic"/>
                <a:cs typeface="Century Gothic"/>
              </a:rPr>
              <a:t>of the Zeeman splitting provides its </a:t>
            </a:r>
            <a:r>
              <a:rPr lang="en-US" sz="1900" b="1" dirty="0" smtClean="0">
                <a:latin typeface="Century Gothic"/>
                <a:cs typeface="Century Gothic"/>
              </a:rPr>
              <a:t>strength</a:t>
            </a:r>
            <a:r>
              <a:rPr lang="en-US" sz="1900" dirty="0" smtClean="0">
                <a:latin typeface="Century Gothic"/>
                <a:cs typeface="Century Gothic"/>
              </a:rPr>
              <a:t> (along the </a:t>
            </a:r>
            <a:r>
              <a:rPr lang="en-US" sz="1900" dirty="0" smtClean="0">
                <a:latin typeface="Century Gothic"/>
                <a:cs typeface="Century Gothic"/>
              </a:rPr>
              <a:t>L.O.S.)</a:t>
            </a:r>
            <a:endParaRPr lang="en-US" sz="1900" dirty="0" smtClean="0"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01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89"/>
    </mc:Choice>
    <mc:Fallback>
      <p:transition xmlns:p14="http://schemas.microsoft.com/office/powerpoint/2010/main" spd="slow" advTm="443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5499"/>
            <a:ext cx="9144000" cy="1470025"/>
          </a:xfrm>
        </p:spPr>
        <p:txBody>
          <a:bodyPr>
            <a:normAutofit/>
          </a:bodyPr>
          <a:lstStyle/>
          <a:p>
            <a:r>
              <a:rPr lang="en-US" sz="3500" i="1" dirty="0" smtClean="0"/>
              <a:t>What’s the origin of such a strong magnetic field?</a:t>
            </a:r>
            <a:endParaRPr lang="en-US" sz="3500" i="1" dirty="0"/>
          </a:p>
        </p:txBody>
      </p:sp>
      <p:sp>
        <p:nvSpPr>
          <p:cNvPr id="3" name="Rectangle 2"/>
          <p:cNvSpPr/>
          <p:nvPr/>
        </p:nvSpPr>
        <p:spPr>
          <a:xfrm>
            <a:off x="410105" y="676912"/>
            <a:ext cx="807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 masers emerge behind shocks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7830" y="1048370"/>
            <a:ext cx="4374170" cy="2496186"/>
            <a:chOff x="197830" y="1144590"/>
            <a:chExt cx="4374170" cy="2496186"/>
          </a:xfrm>
        </p:grpSpPr>
        <p:grpSp>
          <p:nvGrpSpPr>
            <p:cNvPr id="42" name="Group 41"/>
            <p:cNvGrpSpPr/>
            <p:nvPr/>
          </p:nvGrpSpPr>
          <p:grpSpPr>
            <a:xfrm>
              <a:off x="621119" y="1748758"/>
              <a:ext cx="398626" cy="1403242"/>
              <a:chOff x="2558973" y="5272796"/>
              <a:chExt cx="398626" cy="140324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558973" y="5272796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2749864" y="5290488"/>
                <a:ext cx="19240" cy="1385550"/>
                <a:chOff x="2597464" y="5272796"/>
                <a:chExt cx="19240" cy="1385550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2597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2597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943144" y="5288936"/>
                <a:ext cx="14455" cy="1385550"/>
                <a:chOff x="2002886" y="5272796"/>
                <a:chExt cx="19240" cy="138555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flipH="1" flipV="1">
                  <a:off x="2002886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002886" y="5272796"/>
                  <a:ext cx="0" cy="55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/>
            <p:cNvGrpSpPr/>
            <p:nvPr/>
          </p:nvGrpSpPr>
          <p:grpSpPr>
            <a:xfrm>
              <a:off x="3021972" y="1780445"/>
              <a:ext cx="962020" cy="1419384"/>
              <a:chOff x="3939712" y="5272796"/>
              <a:chExt cx="962020" cy="14193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939712" y="5306630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401481" y="5272796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4882492" y="5272796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/>
            <p:cNvSpPr txBox="1"/>
            <p:nvPr/>
          </p:nvSpPr>
          <p:spPr>
            <a:xfrm>
              <a:off x="197830" y="3271444"/>
              <a:ext cx="150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  post-shock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633642" y="1671861"/>
              <a:ext cx="1597588" cy="1965408"/>
              <a:chOff x="2731502" y="1484876"/>
              <a:chExt cx="1597588" cy="1965408"/>
            </a:xfrm>
          </p:grpSpPr>
          <p:sp>
            <p:nvSpPr>
              <p:cNvPr id="46" name="Right Bracket 45"/>
              <p:cNvSpPr/>
              <p:nvPr/>
            </p:nvSpPr>
            <p:spPr>
              <a:xfrm>
                <a:off x="2731502" y="1484876"/>
                <a:ext cx="213510" cy="1591028"/>
              </a:xfrm>
              <a:prstGeom prst="rightBracket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eft Arrow 46"/>
              <p:cNvSpPr/>
              <p:nvPr/>
            </p:nvSpPr>
            <p:spPr>
              <a:xfrm rot="10800000">
                <a:off x="2982262" y="1522484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Left Arrow 47"/>
              <p:cNvSpPr/>
              <p:nvPr/>
            </p:nvSpPr>
            <p:spPr>
              <a:xfrm rot="10800000">
                <a:off x="2945012" y="2175428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Left Arrow 48"/>
              <p:cNvSpPr/>
              <p:nvPr/>
            </p:nvSpPr>
            <p:spPr>
              <a:xfrm rot="10800000">
                <a:off x="2964252" y="2830825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1504" y="3080952"/>
                <a:ext cx="1597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Shock front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828339" y="3248660"/>
              <a:ext cx="150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 pre-shock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4037" y="1144590"/>
              <a:ext cx="4317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 parallel to the shock front is </a:t>
              </a:r>
              <a:r>
                <a:rPr lang="en-US" b="1" i="1" u="sng" dirty="0" smtClean="0">
                  <a:solidFill>
                    <a:srgbClr val="FF0000"/>
                  </a:solidFill>
                </a:rPr>
                <a:t>compressed</a:t>
              </a:r>
              <a:endParaRPr lang="en-US" b="1" i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98167" y="4527149"/>
            <a:ext cx="4085906" cy="2278699"/>
            <a:chOff x="254037" y="4489540"/>
            <a:chExt cx="4085906" cy="2278699"/>
          </a:xfrm>
        </p:grpSpPr>
        <p:grpSp>
          <p:nvGrpSpPr>
            <p:cNvPr id="44" name="Group 43"/>
            <p:cNvGrpSpPr/>
            <p:nvPr/>
          </p:nvGrpSpPr>
          <p:grpSpPr>
            <a:xfrm>
              <a:off x="254037" y="4892146"/>
              <a:ext cx="1115946" cy="1293355"/>
              <a:chOff x="615693" y="4418946"/>
              <a:chExt cx="1115946" cy="129335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771761" y="4618509"/>
                <a:ext cx="959878" cy="10937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615693" y="5712301"/>
                <a:ext cx="111594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731636" y="4418946"/>
                <a:ext cx="0" cy="12679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1698583" y="4489540"/>
              <a:ext cx="1597588" cy="2278699"/>
              <a:chOff x="2731502" y="1484875"/>
              <a:chExt cx="1597588" cy="2278699"/>
            </a:xfrm>
          </p:grpSpPr>
          <p:sp>
            <p:nvSpPr>
              <p:cNvPr id="85" name="Right Bracket 84"/>
              <p:cNvSpPr/>
              <p:nvPr/>
            </p:nvSpPr>
            <p:spPr>
              <a:xfrm>
                <a:off x="2731502" y="1484875"/>
                <a:ext cx="250758" cy="1802035"/>
              </a:xfrm>
              <a:prstGeom prst="rightBracket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Left Arrow 85"/>
              <p:cNvSpPr/>
              <p:nvPr/>
            </p:nvSpPr>
            <p:spPr>
              <a:xfrm rot="10800000">
                <a:off x="2982262" y="1522484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Left Arrow 86"/>
              <p:cNvSpPr/>
              <p:nvPr/>
            </p:nvSpPr>
            <p:spPr>
              <a:xfrm rot="10800000">
                <a:off x="2982261" y="2309929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Left Arrow 87"/>
              <p:cNvSpPr/>
              <p:nvPr/>
            </p:nvSpPr>
            <p:spPr>
              <a:xfrm rot="10800000">
                <a:off x="2982262" y="3058210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731504" y="3394242"/>
                <a:ext cx="1597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Shock front</a:t>
                </a:r>
                <a:endParaRPr lang="en-US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747923" y="4552149"/>
              <a:ext cx="1115614" cy="1675828"/>
              <a:chOff x="1008453" y="3896776"/>
              <a:chExt cx="1115614" cy="167582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H="1" flipV="1">
                <a:off x="1301742" y="3934876"/>
                <a:ext cx="803208" cy="16207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 flipV="1">
                <a:off x="1008453" y="5521414"/>
                <a:ext cx="1096496" cy="3957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2104949" y="3896776"/>
                <a:ext cx="19118" cy="167582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Rectangle 97"/>
            <p:cNvSpPr/>
            <p:nvPr/>
          </p:nvSpPr>
          <p:spPr>
            <a:xfrm>
              <a:off x="1407230" y="5215525"/>
              <a:ext cx="542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0⊥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75829" y="5215525"/>
              <a:ext cx="464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⊥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41899" y="6120550"/>
              <a:ext cx="4519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B</a:t>
              </a:r>
              <a:r>
                <a:rPr lang="en-US" baseline="-25000" dirty="0">
                  <a:solidFill>
                    <a:srgbClr val="3366FF"/>
                  </a:solidFill>
                </a:rPr>
                <a:t>||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66281" y="6287240"/>
              <a:ext cx="529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</a:t>
              </a:r>
              <a:r>
                <a:rPr lang="en-US" baseline="-25000" dirty="0">
                  <a:solidFill>
                    <a:srgbClr val="0000FF"/>
                  </a:solidFill>
                </a:rPr>
                <a:t>0||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63770" y="1100089"/>
            <a:ext cx="4814911" cy="2421716"/>
            <a:chOff x="4463770" y="1138577"/>
            <a:chExt cx="4814911" cy="2421716"/>
          </a:xfrm>
        </p:grpSpPr>
        <p:grpSp>
          <p:nvGrpSpPr>
            <p:cNvPr id="53" name="Group 52"/>
            <p:cNvGrpSpPr/>
            <p:nvPr/>
          </p:nvGrpSpPr>
          <p:grpSpPr>
            <a:xfrm>
              <a:off x="7526401" y="1887443"/>
              <a:ext cx="1406773" cy="766648"/>
              <a:chOff x="5775525" y="3760610"/>
              <a:chExt cx="1406773" cy="766648"/>
            </a:xfrm>
          </p:grpSpPr>
          <p:grpSp>
            <p:nvGrpSpPr>
              <p:cNvPr id="32" name="Group 31"/>
              <p:cNvGrpSpPr/>
              <p:nvPr/>
            </p:nvGrpSpPr>
            <p:grpSpPr>
              <a:xfrm rot="16200000">
                <a:off x="6458680" y="3077455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6200000">
                <a:off x="6479903" y="3441537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 rot="16200000">
                <a:off x="6479903" y="3824863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Group 59"/>
            <p:cNvGrpSpPr/>
            <p:nvPr/>
          </p:nvGrpSpPr>
          <p:grpSpPr>
            <a:xfrm>
              <a:off x="4888740" y="1925933"/>
              <a:ext cx="1406773" cy="766648"/>
              <a:chOff x="5775525" y="3760610"/>
              <a:chExt cx="1406773" cy="766648"/>
            </a:xfrm>
          </p:grpSpPr>
          <p:grpSp>
            <p:nvGrpSpPr>
              <p:cNvPr id="61" name="Group 60"/>
              <p:cNvGrpSpPr/>
              <p:nvPr/>
            </p:nvGrpSpPr>
            <p:grpSpPr>
              <a:xfrm rot="16200000">
                <a:off x="6458680" y="3077455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 rot="16200000">
                <a:off x="6479903" y="3441537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 rot="16200000">
                <a:off x="6479903" y="3824863"/>
                <a:ext cx="19240" cy="1385550"/>
                <a:chOff x="3078464" y="5272796"/>
                <a:chExt cx="19240" cy="1385550"/>
              </a:xfrm>
            </p:grpSpPr>
            <p:cxnSp>
              <p:nvCxnSpPr>
                <p:cNvPr id="64" name="Straight Arrow Connector 63"/>
                <p:cNvCxnSpPr/>
                <p:nvPr/>
              </p:nvCxnSpPr>
              <p:spPr>
                <a:xfrm flipH="1" flipV="1">
                  <a:off x="3078464" y="5830864"/>
                  <a:ext cx="19240" cy="827482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078464" y="5272796"/>
                  <a:ext cx="0" cy="55806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TextBox 70"/>
            <p:cNvSpPr txBox="1"/>
            <p:nvPr/>
          </p:nvSpPr>
          <p:spPr>
            <a:xfrm>
              <a:off x="4463770" y="1138577"/>
              <a:ext cx="4814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 perpendicular to the shock front is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unaffected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296742" y="1593531"/>
              <a:ext cx="1597588" cy="1965408"/>
              <a:chOff x="2731502" y="1484876"/>
              <a:chExt cx="1597588" cy="1965408"/>
            </a:xfrm>
          </p:grpSpPr>
          <p:sp>
            <p:nvSpPr>
              <p:cNvPr id="81" name="Right Bracket 80"/>
              <p:cNvSpPr/>
              <p:nvPr/>
            </p:nvSpPr>
            <p:spPr>
              <a:xfrm>
                <a:off x="2731502" y="1484876"/>
                <a:ext cx="213510" cy="1591028"/>
              </a:xfrm>
              <a:prstGeom prst="rightBracket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Left Arrow 81"/>
              <p:cNvSpPr/>
              <p:nvPr/>
            </p:nvSpPr>
            <p:spPr>
              <a:xfrm rot="10800000">
                <a:off x="2982262" y="1522484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Left Arrow 82"/>
              <p:cNvSpPr/>
              <p:nvPr/>
            </p:nvSpPr>
            <p:spPr>
              <a:xfrm rot="10800000">
                <a:off x="2945012" y="2175428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Left Arrow 93"/>
              <p:cNvSpPr/>
              <p:nvPr/>
            </p:nvSpPr>
            <p:spPr>
              <a:xfrm rot="10800000">
                <a:off x="2964252" y="2830825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731504" y="3080952"/>
                <a:ext cx="1597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Shock front</a:t>
                </a:r>
                <a:endParaRPr lang="en-US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4734912" y="3189607"/>
              <a:ext cx="150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  post-shock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526401" y="3190961"/>
              <a:ext cx="150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 pre-shock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92482" y="3556723"/>
            <a:ext cx="8877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entury Gothic"/>
                <a:cs typeface="Century Gothic"/>
              </a:rPr>
              <a:t>In a </a:t>
            </a:r>
            <a:r>
              <a:rPr lang="en-US" sz="2400" dirty="0" smtClean="0">
                <a:latin typeface="Century Gothic"/>
                <a:cs typeface="Century Gothic"/>
              </a:rPr>
              <a:t>shock, one can decompose B in a component parallel (</a:t>
            </a:r>
            <a:r>
              <a:rPr lang="en-US" sz="2400" dirty="0">
                <a:solidFill>
                  <a:srgbClr val="0000FF"/>
                </a:solidFill>
                <a:latin typeface="Century Gothic"/>
                <a:cs typeface="Century Gothic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Century Gothic"/>
                <a:cs typeface="Century Gothic"/>
              </a:rPr>
              <a:t>|</a:t>
            </a:r>
            <a:r>
              <a:rPr lang="en-US" sz="2400" baseline="-25000" dirty="0" smtClean="0">
                <a:solidFill>
                  <a:srgbClr val="0000FF"/>
                </a:solidFill>
                <a:latin typeface="Century Gothic"/>
                <a:cs typeface="Century Gothic"/>
              </a:rPr>
              <a:t>|</a:t>
            </a:r>
            <a:r>
              <a:rPr lang="en-US" sz="2400" dirty="0" smtClean="0">
                <a:latin typeface="Century Gothic"/>
                <a:cs typeface="Century Gothic"/>
              </a:rPr>
              <a:t>) and perpendicular (</a:t>
            </a:r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⊥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  <a:r>
              <a:rPr lang="en-US" sz="2400" dirty="0" smtClean="0">
                <a:latin typeface="Century Gothic"/>
                <a:cs typeface="Century Gothic"/>
              </a:rPr>
              <a:t> to the </a:t>
            </a:r>
            <a:r>
              <a:rPr lang="en-US" sz="2400" dirty="0">
                <a:latin typeface="Century Gothic"/>
                <a:cs typeface="Century Gothic"/>
              </a:rPr>
              <a:t>shock velocity</a:t>
            </a:r>
            <a:r>
              <a:rPr lang="en-US" sz="2400" dirty="0" smtClean="0">
                <a:latin typeface="Century Gothic"/>
                <a:cs typeface="Century Gothic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24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94"/>
    </mc:Choice>
    <mc:Fallback>
      <p:transition xmlns:p14="http://schemas.microsoft.com/office/powerpoint/2010/main" spd="slow" advTm="401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5499"/>
            <a:ext cx="9144000" cy="1470025"/>
          </a:xfrm>
        </p:spPr>
        <p:txBody>
          <a:bodyPr>
            <a:normAutofit/>
          </a:bodyPr>
          <a:lstStyle/>
          <a:p>
            <a:r>
              <a:rPr lang="en-US" sz="3500" i="1" dirty="0" smtClean="0"/>
              <a:t>What’s the origin of such a strong magnetic field?</a:t>
            </a:r>
            <a:endParaRPr lang="en-US" sz="3500" i="1" dirty="0"/>
          </a:p>
        </p:txBody>
      </p:sp>
      <p:sp>
        <p:nvSpPr>
          <p:cNvPr id="3" name="Rectangle 2"/>
          <p:cNvSpPr/>
          <p:nvPr/>
        </p:nvSpPr>
        <p:spPr>
          <a:xfrm>
            <a:off x="410105" y="676912"/>
            <a:ext cx="807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 masers emerge behind shocks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61447" y="42384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baseline="-25000" dirty="0">
                <a:solidFill>
                  <a:srgbClr val="0000FF"/>
                </a:solidFill>
              </a:rPr>
              <a:t>||</a:t>
            </a:r>
            <a:r>
              <a:rPr lang="en-US" sz="2800" dirty="0">
                <a:solidFill>
                  <a:srgbClr val="0000FF"/>
                </a:solidFill>
              </a:rPr>
              <a:t> = B</a:t>
            </a:r>
            <a:r>
              <a:rPr lang="en-US" sz="2800" baseline="-25000" dirty="0">
                <a:solidFill>
                  <a:srgbClr val="0000FF"/>
                </a:solidFill>
              </a:rPr>
              <a:t>0|| </a:t>
            </a:r>
            <a:r>
              <a:rPr lang="en-US" sz="2800" baseline="-25000" dirty="0" smtClean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⊥</a:t>
            </a:r>
            <a:r>
              <a:rPr lang="en-US" sz="2800" dirty="0">
                <a:solidFill>
                  <a:srgbClr val="FF0000"/>
                </a:solidFill>
              </a:rPr>
              <a:t> = B</a:t>
            </a:r>
            <a:r>
              <a:rPr lang="en-US" sz="2800" baseline="-25000" dirty="0">
                <a:solidFill>
                  <a:srgbClr val="FF0000"/>
                </a:solidFill>
              </a:rPr>
              <a:t>0⊥</a:t>
            </a:r>
            <a:r>
              <a:rPr lang="en-US" sz="2800" dirty="0">
                <a:solidFill>
                  <a:srgbClr val="FF0000"/>
                </a:solidFill>
              </a:rPr>
              <a:t> n</a:t>
            </a:r>
            <a:r>
              <a:rPr lang="en-US" sz="2800" baseline="-250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/n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06817" y="1221882"/>
            <a:ext cx="5166522" cy="3172028"/>
            <a:chOff x="254037" y="4489540"/>
            <a:chExt cx="4085906" cy="2278699"/>
          </a:xfrm>
        </p:grpSpPr>
        <p:grpSp>
          <p:nvGrpSpPr>
            <p:cNvPr id="44" name="Group 43"/>
            <p:cNvGrpSpPr/>
            <p:nvPr/>
          </p:nvGrpSpPr>
          <p:grpSpPr>
            <a:xfrm>
              <a:off x="254037" y="4892146"/>
              <a:ext cx="1115946" cy="1293355"/>
              <a:chOff x="615693" y="4418946"/>
              <a:chExt cx="1115946" cy="129335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771761" y="4618509"/>
                <a:ext cx="959878" cy="10937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615693" y="5712301"/>
                <a:ext cx="111594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731636" y="4418946"/>
                <a:ext cx="0" cy="12679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1698583" y="4489540"/>
              <a:ext cx="1597588" cy="2278699"/>
              <a:chOff x="2731502" y="1484875"/>
              <a:chExt cx="1597588" cy="2278699"/>
            </a:xfrm>
          </p:grpSpPr>
          <p:sp>
            <p:nvSpPr>
              <p:cNvPr id="85" name="Right Bracket 84"/>
              <p:cNvSpPr/>
              <p:nvPr/>
            </p:nvSpPr>
            <p:spPr>
              <a:xfrm>
                <a:off x="2731502" y="1484875"/>
                <a:ext cx="250758" cy="1802035"/>
              </a:xfrm>
              <a:prstGeom prst="rightBracket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Left Arrow 85"/>
              <p:cNvSpPr/>
              <p:nvPr/>
            </p:nvSpPr>
            <p:spPr>
              <a:xfrm rot="10800000">
                <a:off x="2982262" y="1522484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Left Arrow 86"/>
              <p:cNvSpPr/>
              <p:nvPr/>
            </p:nvSpPr>
            <p:spPr>
              <a:xfrm rot="10800000">
                <a:off x="2982261" y="2309929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Left Arrow 87"/>
              <p:cNvSpPr/>
              <p:nvPr/>
            </p:nvSpPr>
            <p:spPr>
              <a:xfrm rot="10800000">
                <a:off x="2982262" y="3058210"/>
                <a:ext cx="750376" cy="228699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731504" y="3394242"/>
                <a:ext cx="1597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Shock front</a:t>
                </a:r>
                <a:endParaRPr lang="en-US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747923" y="4552149"/>
              <a:ext cx="1115614" cy="1675828"/>
              <a:chOff x="1008453" y="3896776"/>
              <a:chExt cx="1115614" cy="167582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H="1" flipV="1">
                <a:off x="1301742" y="3934876"/>
                <a:ext cx="803208" cy="16207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 flipV="1">
                <a:off x="1008453" y="5521414"/>
                <a:ext cx="1096496" cy="3957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2104949" y="3896776"/>
                <a:ext cx="19118" cy="167582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Rectangle 97"/>
            <p:cNvSpPr/>
            <p:nvPr/>
          </p:nvSpPr>
          <p:spPr>
            <a:xfrm>
              <a:off x="1407230" y="5215525"/>
              <a:ext cx="542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0⊥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75829" y="5215525"/>
              <a:ext cx="464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⊥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41899" y="6120550"/>
              <a:ext cx="4519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B</a:t>
              </a:r>
              <a:r>
                <a:rPr lang="en-US" baseline="-25000" dirty="0">
                  <a:solidFill>
                    <a:srgbClr val="3366FF"/>
                  </a:solidFill>
                </a:rPr>
                <a:t>||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66281" y="6287240"/>
              <a:ext cx="529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</a:t>
              </a:r>
              <a:r>
                <a:rPr lang="en-US" baseline="-25000" dirty="0">
                  <a:solidFill>
                    <a:srgbClr val="0000FF"/>
                  </a:solidFill>
                </a:rPr>
                <a:t>0||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002" y="4877692"/>
            <a:ext cx="4298998" cy="1184096"/>
            <a:chOff x="273002" y="4877692"/>
            <a:chExt cx="4298998" cy="1184096"/>
          </a:xfrm>
        </p:grpSpPr>
        <p:sp>
          <p:nvSpPr>
            <p:cNvPr id="103" name="Rounded Rectangle 102"/>
            <p:cNvSpPr/>
            <p:nvPr/>
          </p:nvSpPr>
          <p:spPr>
            <a:xfrm>
              <a:off x="273002" y="4877692"/>
              <a:ext cx="4275842" cy="1184096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73002" y="4922025"/>
              <a:ext cx="42989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For </a:t>
              </a:r>
              <a:r>
                <a:rPr lang="en-US" sz="20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r>
                <a:rPr lang="en-US" sz="20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= 10</a:t>
              </a:r>
              <a:r>
                <a:rPr lang="en-US" sz="2000" b="1" baseline="30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7</a:t>
              </a:r>
              <a:r>
                <a:rPr lang="en-US" sz="20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 cm</a:t>
              </a:r>
              <a:r>
                <a:rPr lang="en-US" sz="2000" b="1" baseline="30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−3</a:t>
              </a:r>
              <a:r>
                <a:rPr lang="en-US" sz="2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, </a:t>
              </a:r>
              <a:r>
                <a:rPr lang="en-US" sz="20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n</a:t>
              </a:r>
              <a:r>
                <a:rPr lang="en-US" sz="2000" b="1" baseline="-25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s </a:t>
              </a:r>
              <a:r>
                <a:rPr lang="en-US" sz="20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= 10</a:t>
              </a:r>
              <a:r>
                <a:rPr lang="en-US" sz="2000" b="1" baseline="30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r>
                <a:rPr lang="en-US" sz="20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 cm</a:t>
              </a:r>
              <a:r>
                <a:rPr lang="en-US" sz="2000" b="1" baseline="30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−</a:t>
              </a:r>
              <a:r>
                <a:rPr lang="en-US" sz="2000" b="1" baseline="30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r>
                <a:rPr lang="en-US" sz="20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</a:p>
            <a:p>
              <a:pPr algn="just"/>
              <a:r>
                <a:rPr lang="en-US" sz="2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entury Gothic"/>
                  <a:cs typeface="Century Gothic"/>
                </a:rPr>
                <a:t>Wyrowski</a:t>
              </a:r>
              <a:r>
                <a:rPr lang="en-US" sz="2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 et al. </a:t>
              </a:r>
              <a:r>
                <a:rPr lang="en-US" sz="2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1999; </a:t>
              </a:r>
              <a:r>
                <a:rPr lang="en-US" sz="2000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Eliztur</a:t>
              </a:r>
              <a:r>
                <a:rPr lang="en-US" sz="2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1989)</a:t>
              </a:r>
              <a:endParaRPr lang="en-US" sz="20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algn="just"/>
              <a:r>
                <a:rPr lang="en-US" sz="2400" b="1" dirty="0">
                  <a:latin typeface="Century Gothic"/>
                  <a:cs typeface="Century Gothic"/>
                </a:rPr>
                <a:t>B</a:t>
              </a:r>
              <a:r>
                <a:rPr lang="en-US" sz="2400" b="1" baseline="-25000" dirty="0">
                  <a:latin typeface="Century Gothic"/>
                  <a:cs typeface="Century Gothic"/>
                </a:rPr>
                <a:t>⊥</a:t>
              </a:r>
              <a:r>
                <a:rPr lang="en-US" sz="2400" b="1" dirty="0">
                  <a:latin typeface="Century Gothic"/>
                  <a:cs typeface="Century Gothic"/>
                </a:rPr>
                <a:t> = 100-300 </a:t>
              </a:r>
              <a:r>
                <a:rPr lang="en-US" sz="2400" b="1" dirty="0" err="1" smtClean="0">
                  <a:latin typeface="Century Gothic"/>
                  <a:cs typeface="Century Gothic"/>
                </a:rPr>
                <a:t>mG</a:t>
              </a:r>
              <a:endParaRPr lang="en-US" sz="24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2747" y="5200539"/>
            <a:ext cx="2819486" cy="553998"/>
            <a:chOff x="4549587" y="5239027"/>
            <a:chExt cx="2819486" cy="553998"/>
          </a:xfrm>
        </p:grpSpPr>
        <p:sp>
          <p:nvSpPr>
            <p:cNvPr id="106" name="Rounded Rectangle 105"/>
            <p:cNvSpPr/>
            <p:nvPr/>
          </p:nvSpPr>
          <p:spPr>
            <a:xfrm>
              <a:off x="4571998" y="5287661"/>
              <a:ext cx="2643151" cy="505364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49587" y="5239027"/>
              <a:ext cx="28194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i="1" dirty="0" smtClean="0">
                  <a:latin typeface="Century Gothic"/>
                  <a:cs typeface="Century Gothic"/>
                </a:rPr>
                <a:t>B</a:t>
              </a:r>
              <a:r>
                <a:rPr lang="en-US" sz="3000" b="1" baseline="-25000" dirty="0" smtClean="0">
                  <a:latin typeface="Century Gothic"/>
                  <a:cs typeface="Century Gothic"/>
                </a:rPr>
                <a:t>0</a:t>
              </a:r>
              <a:r>
                <a:rPr lang="en-US" sz="3000" b="1" baseline="-25000" dirty="0">
                  <a:latin typeface="Century Gothic"/>
                  <a:cs typeface="Century Gothic"/>
                </a:rPr>
                <a:t>⊥ </a:t>
              </a:r>
              <a:r>
                <a:rPr lang="en-US" sz="3000" b="1" dirty="0">
                  <a:latin typeface="Century Gothic"/>
                  <a:cs typeface="Century Gothic"/>
                </a:rPr>
                <a:t>= 1-3 </a:t>
              </a:r>
              <a:r>
                <a:rPr lang="en-US" sz="3000" b="1" dirty="0" err="1">
                  <a:latin typeface="Century Gothic"/>
                  <a:cs typeface="Century Gothic"/>
                </a:rPr>
                <a:t>mG</a:t>
              </a:r>
              <a:r>
                <a:rPr lang="en-US" sz="3000" b="1" dirty="0">
                  <a:latin typeface="Century Gothic"/>
                  <a:cs typeface="Century Gothic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5159" y="6057781"/>
            <a:ext cx="2643149" cy="830997"/>
            <a:chOff x="4571999" y="6057781"/>
            <a:chExt cx="2643149" cy="830997"/>
          </a:xfrm>
        </p:grpSpPr>
        <p:sp>
          <p:nvSpPr>
            <p:cNvPr id="107" name="Rounded Rectangle 106"/>
            <p:cNvSpPr/>
            <p:nvPr/>
          </p:nvSpPr>
          <p:spPr>
            <a:xfrm>
              <a:off x="4571999" y="6061788"/>
              <a:ext cx="2643149" cy="499691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5831" y="6057781"/>
              <a:ext cx="144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 smtClean="0">
                  <a:latin typeface="Century Gothic"/>
                  <a:cs typeface="Century Gothic"/>
                </a:rPr>
                <a:t>B</a:t>
              </a:r>
              <a:r>
                <a:rPr lang="en-US" sz="3000" b="1" baseline="-25000" dirty="0" smtClean="0">
                  <a:latin typeface="Century Gothic"/>
                  <a:cs typeface="Century Gothic"/>
                </a:rPr>
                <a:t>0</a:t>
              </a:r>
              <a:r>
                <a:rPr lang="en-US" sz="3000" b="1" baseline="-25000" dirty="0">
                  <a:latin typeface="Century Gothic"/>
                  <a:cs typeface="Century Gothic"/>
                </a:rPr>
                <a:t>||</a:t>
              </a:r>
              <a:r>
                <a:rPr lang="en-US" sz="3000" b="1" dirty="0">
                  <a:latin typeface="Century Gothic"/>
                  <a:cs typeface="Century Gothic"/>
                </a:rPr>
                <a:t>?</a:t>
              </a:r>
            </a:p>
            <a:p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97497" y="3121054"/>
            <a:ext cx="3095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(n</a:t>
            </a:r>
            <a:r>
              <a:rPr lang="en-US" baseline="-25000" dirty="0"/>
              <a:t>s</a:t>
            </a:r>
            <a:r>
              <a:rPr lang="en-US" dirty="0"/>
              <a:t> = post-shock density; </a:t>
            </a:r>
            <a:endParaRPr lang="en-US" dirty="0" smtClean="0"/>
          </a:p>
          <a:p>
            <a:pPr algn="just"/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pre-shock density; </a:t>
            </a:r>
            <a:endParaRPr lang="en-US" dirty="0" smtClean="0"/>
          </a:p>
          <a:p>
            <a:pPr algn="just"/>
            <a:r>
              <a:rPr lang="en-US" dirty="0" smtClean="0"/>
              <a:t>0 </a:t>
            </a:r>
            <a:r>
              <a:rPr lang="en-US" dirty="0"/>
              <a:t>indicates pre-shock regions)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847579" y="29635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1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52"/>
    </mc:Choice>
    <mc:Fallback>
      <p:transition xmlns:p14="http://schemas.microsoft.com/office/powerpoint/2010/main" spd="slow" advTm="787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4.4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30.5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5|17.9|8.2|3.2|20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13546</TotalTime>
  <Words>1384</Words>
  <Application>Microsoft Macintosh PowerPoint</Application>
  <PresentationFormat>On-screen Show (4:3)</PresentationFormat>
  <Paragraphs>119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Measuring magnetic fields in the synchrotron protostellar jet in W3(H2O)  </vt:lpstr>
      <vt:lpstr>Role of Magnetic fields in jet launch</vt:lpstr>
      <vt:lpstr>The target:  Turner-Welch (TW) Object in the W3(OH) </vt:lpstr>
      <vt:lpstr>Observations</vt:lpstr>
      <vt:lpstr>Observations and data analysis</vt:lpstr>
      <vt:lpstr>I. Measurements of the linear and circular polarization of H2O masers towards W3(H2O) with the VLBA</vt:lpstr>
      <vt:lpstr>II. Measurements of the Magnetic Field</vt:lpstr>
      <vt:lpstr>What’s the origin of such a strong magnetic field?</vt:lpstr>
      <vt:lpstr>What’s the origin of such a strong magnetic field?</vt:lpstr>
      <vt:lpstr>III. Gas dynamics and magnetic field structure </vt:lpstr>
      <vt:lpstr>III. Gas dynamics and magnetic field structure </vt:lpstr>
      <vt:lpstr>What’s the origin of such a misalignment? </vt:lpstr>
      <vt:lpstr>……..possibly 3-D effects…..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ciriaco goddi</dc:creator>
  <cp:lastModifiedBy>ciriaco goddi</cp:lastModifiedBy>
  <cp:revision>102</cp:revision>
  <dcterms:created xsi:type="dcterms:W3CDTF">2017-02-22T16:59:13Z</dcterms:created>
  <dcterms:modified xsi:type="dcterms:W3CDTF">2018-10-09T09:32:14Z</dcterms:modified>
</cp:coreProperties>
</file>